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209" r:id="rId2"/>
    <p:sldId id="1210" r:id="rId3"/>
    <p:sldId id="1211" r:id="rId4"/>
    <p:sldId id="1212" r:id="rId5"/>
    <p:sldId id="1213" r:id="rId6"/>
    <p:sldId id="1214" r:id="rId7"/>
    <p:sldId id="1215" r:id="rId8"/>
    <p:sldId id="1216" r:id="rId9"/>
    <p:sldId id="1217" r:id="rId10"/>
    <p:sldId id="1218" r:id="rId11"/>
    <p:sldId id="1219" r:id="rId12"/>
    <p:sldId id="1220" r:id="rId13"/>
    <p:sldId id="1221" r:id="rId14"/>
    <p:sldId id="1222" r:id="rId15"/>
    <p:sldId id="1223" r:id="rId16"/>
    <p:sldId id="1224" r:id="rId17"/>
    <p:sldId id="1225" r:id="rId18"/>
    <p:sldId id="1226" r:id="rId19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29FF5BD-F055-446B-90D3-514AD76590B1}">
          <p14:sldIdLst/>
        </p14:section>
        <p14:section name="Svensk översättning" id="{AD1CC863-EE76-4593-A769-3255FFE16AC1}">
          <p14:sldIdLst>
            <p14:sldId id="1209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224"/>
            <p14:sldId id="1225"/>
            <p14:sldId id="12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CFD70-27F7-4123-A5A8-36B865F2941A}" v="7" dt="2024-08-16T15:11:25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Tomasson, förbundsstrateg Prostatacancerförbundet" userId="74794848-4349-404a-9d47-15ec72598ec7" providerId="ADAL" clId="{419CFD70-27F7-4123-A5A8-36B865F2941A}"/>
    <pc:docChg chg="delSld modSld delSection modSection">
      <pc:chgData name="Lars Tomasson, förbundsstrateg Prostatacancerförbundet" userId="74794848-4349-404a-9d47-15ec72598ec7" providerId="ADAL" clId="{419CFD70-27F7-4123-A5A8-36B865F2941A}" dt="2024-08-16T15:11:25.923" v="7" actId="20577"/>
      <pc:docMkLst>
        <pc:docMk/>
      </pc:docMkLst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1788332723" sldId="256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2151492604" sldId="257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2798064245" sldId="299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1809583880" sldId="310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1372518495" sldId="312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2668335078" sldId="1179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3106422739" sldId="1181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744861770" sldId="1182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328381085" sldId="1183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3505749325" sldId="1188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609120000" sldId="1189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3930311588" sldId="1193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2207781416" sldId="1195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1304109020" sldId="1204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2916673035" sldId="1205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1869083877" sldId="1206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1625144304" sldId="1207"/>
        </pc:sldMkLst>
      </pc:sldChg>
      <pc:sldChg chg="del">
        <pc:chgData name="Lars Tomasson, förbundsstrateg Prostatacancerförbundet" userId="74794848-4349-404a-9d47-15ec72598ec7" providerId="ADAL" clId="{419CFD70-27F7-4123-A5A8-36B865F2941A}" dt="2024-08-09T10:50:05.326" v="0" actId="2696"/>
        <pc:sldMkLst>
          <pc:docMk/>
          <pc:sldMk cId="654342605" sldId="1208"/>
        </pc:sldMkLst>
      </pc:sldChg>
      <pc:sldChg chg="modSp">
        <pc:chgData name="Lars Tomasson, förbundsstrateg Prostatacancerförbundet" userId="74794848-4349-404a-9d47-15ec72598ec7" providerId="ADAL" clId="{419CFD70-27F7-4123-A5A8-36B865F2941A}" dt="2024-08-16T15:00:55.349" v="2" actId="20577"/>
        <pc:sldMkLst>
          <pc:docMk/>
          <pc:sldMk cId="402921819" sldId="1216"/>
        </pc:sldMkLst>
        <pc:spChg chg="mod">
          <ac:chgData name="Lars Tomasson, förbundsstrateg Prostatacancerförbundet" userId="74794848-4349-404a-9d47-15ec72598ec7" providerId="ADAL" clId="{419CFD70-27F7-4123-A5A8-36B865F2941A}" dt="2024-08-16T15:00:55.349" v="2" actId="20577"/>
          <ac:spMkLst>
            <pc:docMk/>
            <pc:sldMk cId="402921819" sldId="1216"/>
            <ac:spMk id="5" creationId="{D2BB511D-3423-D02D-3FF8-545D45B8F38C}"/>
          </ac:spMkLst>
        </pc:spChg>
      </pc:sldChg>
      <pc:sldChg chg="modSp">
        <pc:chgData name="Lars Tomasson, förbundsstrateg Prostatacancerförbundet" userId="74794848-4349-404a-9d47-15ec72598ec7" providerId="ADAL" clId="{419CFD70-27F7-4123-A5A8-36B865F2941A}" dt="2024-08-16T15:11:25.923" v="7" actId="20577"/>
        <pc:sldMkLst>
          <pc:docMk/>
          <pc:sldMk cId="3317698487" sldId="1218"/>
        </pc:sldMkLst>
        <pc:spChg chg="mod">
          <ac:chgData name="Lars Tomasson, förbundsstrateg Prostatacancerförbundet" userId="74794848-4349-404a-9d47-15ec72598ec7" providerId="ADAL" clId="{419CFD70-27F7-4123-A5A8-36B865F2941A}" dt="2024-08-16T15:11:25.923" v="7" actId="20577"/>
          <ac:spMkLst>
            <pc:docMk/>
            <pc:sldMk cId="3317698487" sldId="1218"/>
            <ac:spMk id="39" creationId="{681D0B62-78C2-EFF5-6182-064032699BD4}"/>
          </ac:spMkLst>
        </pc:spChg>
      </pc:sldChg>
      <pc:sldChg chg="modSp mod">
        <pc:chgData name="Lars Tomasson, förbundsstrateg Prostatacancerförbundet" userId="74794848-4349-404a-9d47-15ec72598ec7" providerId="ADAL" clId="{419CFD70-27F7-4123-A5A8-36B865F2941A}" dt="2024-08-16T14:26:29.517" v="1"/>
        <pc:sldMkLst>
          <pc:docMk/>
          <pc:sldMk cId="2398083639" sldId="1226"/>
        </pc:sldMkLst>
        <pc:spChg chg="mod">
          <ac:chgData name="Lars Tomasson, förbundsstrateg Prostatacancerförbundet" userId="74794848-4349-404a-9d47-15ec72598ec7" providerId="ADAL" clId="{419CFD70-27F7-4123-A5A8-36B865F2941A}" dt="2024-08-16T14:26:29.517" v="1"/>
          <ac:spMkLst>
            <pc:docMk/>
            <pc:sldMk cId="2398083639" sldId="1226"/>
            <ac:spMk id="31" creationId="{AC782B74-ADBF-F435-72CC-465C421984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9108d73b4981f04/Bureaublad/euproper%20land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'[euproper landen.xlsx]Blad1'!$A$2:$A$26</c:f>
              <c:strCache>
                <c:ptCount val="25"/>
                <c:pt idx="0">
                  <c:v>The Netherlands</c:v>
                </c:pt>
                <c:pt idx="1">
                  <c:v>Norway</c:v>
                </c:pt>
                <c:pt idx="2">
                  <c:v>Germany</c:v>
                </c:pt>
                <c:pt idx="3">
                  <c:v>France</c:v>
                </c:pt>
                <c:pt idx="4">
                  <c:v>Belgium</c:v>
                </c:pt>
                <c:pt idx="5">
                  <c:v>Sweden</c:v>
                </c:pt>
                <c:pt idx="6">
                  <c:v>Lithuania</c:v>
                </c:pt>
                <c:pt idx="7">
                  <c:v>Italy</c:v>
                </c:pt>
                <c:pt idx="8">
                  <c:v>Denmark</c:v>
                </c:pt>
                <c:pt idx="9">
                  <c:v>UK</c:v>
                </c:pt>
                <c:pt idx="10">
                  <c:v>Hungary</c:v>
                </c:pt>
                <c:pt idx="11">
                  <c:v>Cyprus</c:v>
                </c:pt>
                <c:pt idx="12">
                  <c:v>Spain</c:v>
                </c:pt>
                <c:pt idx="13">
                  <c:v>USA</c:v>
                </c:pt>
                <c:pt idx="14">
                  <c:v>Austria</c:v>
                </c:pt>
                <c:pt idx="15">
                  <c:v>Ireland</c:v>
                </c:pt>
                <c:pt idx="16">
                  <c:v>Finland</c:v>
                </c:pt>
                <c:pt idx="17">
                  <c:v>Latvia</c:v>
                </c:pt>
                <c:pt idx="18">
                  <c:v>Canada</c:v>
                </c:pt>
                <c:pt idx="19">
                  <c:v>Portugal</c:v>
                </c:pt>
                <c:pt idx="20">
                  <c:v>Greece</c:v>
                </c:pt>
                <c:pt idx="21">
                  <c:v>Iceland</c:v>
                </c:pt>
                <c:pt idx="22">
                  <c:v>Slovakia</c:v>
                </c:pt>
                <c:pt idx="23">
                  <c:v>Switserland</c:v>
                </c:pt>
                <c:pt idx="24">
                  <c:v>Poland</c:v>
                </c:pt>
              </c:strCache>
            </c:strRef>
          </c:cat>
          <c:val>
            <c:numRef>
              <c:f>'[euproper landen.xlsx]Blad1'!$B$2:$B$26</c:f>
              <c:numCache>
                <c:formatCode>General</c:formatCode>
                <c:ptCount val="25"/>
                <c:pt idx="0">
                  <c:v>224</c:v>
                </c:pt>
                <c:pt idx="1">
                  <c:v>212</c:v>
                </c:pt>
                <c:pt idx="2">
                  <c:v>161</c:v>
                </c:pt>
                <c:pt idx="3">
                  <c:v>97</c:v>
                </c:pt>
                <c:pt idx="4">
                  <c:v>54</c:v>
                </c:pt>
                <c:pt idx="5">
                  <c:v>46</c:v>
                </c:pt>
                <c:pt idx="6">
                  <c:v>45</c:v>
                </c:pt>
                <c:pt idx="7">
                  <c:v>42</c:v>
                </c:pt>
                <c:pt idx="8">
                  <c:v>37</c:v>
                </c:pt>
                <c:pt idx="9">
                  <c:v>32</c:v>
                </c:pt>
                <c:pt idx="10">
                  <c:v>26</c:v>
                </c:pt>
                <c:pt idx="11">
                  <c:v>20</c:v>
                </c:pt>
                <c:pt idx="12">
                  <c:v>19</c:v>
                </c:pt>
                <c:pt idx="13">
                  <c:v>15</c:v>
                </c:pt>
                <c:pt idx="14">
                  <c:v>11</c:v>
                </c:pt>
                <c:pt idx="15">
                  <c:v>11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7</c:v>
                </c:pt>
                <c:pt idx="21">
                  <c:v>7</c:v>
                </c:pt>
                <c:pt idx="22">
                  <c:v>5</c:v>
                </c:pt>
                <c:pt idx="23">
                  <c:v>5</c:v>
                </c:pt>
                <c:pt idx="2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FB-41AD-988B-E0B43DF58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787480"/>
        <c:axId val="392783168"/>
      </c:barChart>
      <c:catAx>
        <c:axId val="39278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2783168"/>
        <c:crosses val="autoZero"/>
        <c:auto val="1"/>
        <c:lblAlgn val="ctr"/>
        <c:lblOffset val="100"/>
        <c:noMultiLvlLbl val="0"/>
      </c:catAx>
      <c:valAx>
        <c:axId val="3927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278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E2E9-7A16-429F-9212-B6C4DF145A34}" type="datetimeFigureOut">
              <a:rPr lang="nl-BE" smtClean="0"/>
              <a:t>17/08/2024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3D3D0-1C36-48FE-91DB-3211F873EA9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630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3EFC8-1119-D975-240F-76F8C0515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C1DC7C-3382-906B-6034-1BBE0ECF0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561478-EF30-E12F-B525-5D764D96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27BE1D-F9F5-6442-0A20-3DBD5996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DDD112-56E5-4C96-410B-C6F56F02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285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030AA-4D48-8036-1425-8C8FFD438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27A15A-6C30-B932-107A-578164F7F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A1D6F7-F09C-C309-1647-895ACFA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25DA11-02F5-09D6-96F8-88147F01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767983-B863-6822-13E4-2DCC634D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7442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554A06-29F6-FC5C-3832-EF7CC276A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5AF183-2CD2-9287-C776-6B83F27C9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FCF0A-4B45-4BF6-DBFF-687D7A42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BDAB31-B97F-A99E-F5DC-031964E6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920D96-F4D0-4585-5867-C4087004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8431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94792-4432-D08E-1437-2CD6212E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6F96EB-098C-A5AF-8D86-2269C184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86AA56-619E-E352-DEAD-C0B6FE9E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E5F074-E1B1-538B-B82C-AB77CC64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762F6E-3801-340C-4481-512334AB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6197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D3CA0-1841-6994-7442-059D048F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ED575-A96E-1FB3-EE67-0104ACAC9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AE4D0-81F0-8AE9-D287-ECE5DD94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51E9A2-FEC3-1147-7113-F8224AFD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1B349F-9A13-6D31-ED6D-EEF91DD1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7421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31F21-C256-269B-B004-279442CC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7BD099-4F05-4D9D-1519-B87F6B894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6C5159-957B-4447-6593-E22090D04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2D2996-A353-AE81-BA35-719EB0FF6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DB6F5B-B9C5-E1B5-4F16-B23985A0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A0DEF2-E970-6E18-E045-DB707390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4012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56077-AB86-C02B-74A2-74FA1868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72E376-63CF-1BD7-B01F-59B2107F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2EA76B-B0B1-60B0-9862-ACCCBC4E3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D4657A-4632-F122-7A52-614D37347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DD0FB2-0B21-D2F2-BF97-8BEFE1020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0B2AED-D0D7-C880-1730-FFAD4A88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34D396-EBB3-D1E3-83B1-54C84149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AED0C4-6E80-7E0A-45F0-60BAA928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8822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B8F245-1E9C-CA7B-1CE0-653223DD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D13E39-6EE9-4B9B-2ADE-5C661ED9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D2FA0E-AB18-ABFE-419C-AC6A46B4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E187F6-419D-74E3-37AF-33C91FF5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6048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D37C8E-932E-DBE8-5E91-31471BFC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C46762-8F20-C03D-7E44-21167EAE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AFEBDB-EAF7-E978-3FAC-BD7BE897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3438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9F546C-717D-4E57-5587-E46F5D34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BFC5E-2BB1-F63A-9D49-B3A84C39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4760CD-F526-59B8-4F51-70F56E15D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4F3A67-B061-6811-837A-6424CE67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BF9175-1F01-AE9D-8370-7E46C64D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66A700-D39E-AFA4-B167-B450E85F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3428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DC3F9-47FE-7323-27B1-D5773C8F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28966E-F3D6-4411-E6DC-D335B5AC3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8665E5-8D63-37E5-40F7-F444FB480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34810C-27DC-BE15-9B94-A34B5BD8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5DDA5E-4C21-3E11-6B67-2BDF7C1B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D6049B-8938-DCFC-4FFB-9A197D8D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5556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F00654-E910-D9FE-D151-452DF953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4A2DB3-2B22-5549-72A7-999FEF0E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4BBAC6-87C5-7660-F0E6-C9CCEA6C1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FB2C-DB3C-4317-8F56-A3BB7B1669B4}" type="datetimeFigureOut">
              <a:rPr lang="aa-ET" smtClean="0"/>
              <a:t>17/08/2024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E47316-3C15-85B9-A5FA-41221C9A2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10EDA0-9192-2DE6-822D-26DA2F1FB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E9492-46A1-4824-A657-2366BAA38C0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349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3.png"/><Relationship Id="rId7" Type="http://schemas.openxmlformats.org/officeDocument/2006/relationships/image" Target="../media/image4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uropa-uomo.org" TargetMode="External"/><Relationship Id="rId2" Type="http://schemas.openxmlformats.org/officeDocument/2006/relationships/hyperlink" Target="http://www.europa-uomo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2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8E718-C462-A338-C4E8-52ECCC68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455" y="4010140"/>
            <a:ext cx="9177051" cy="1564395"/>
          </a:xfrm>
        </p:spPr>
        <p:txBody>
          <a:bodyPr anchor="ctr">
            <a:normAutofit/>
          </a:bodyPr>
          <a:lstStyle/>
          <a:p>
            <a:pPr algn="l"/>
            <a:r>
              <a:rPr lang="sv-SE" sz="2700" b="1" dirty="0">
                <a:solidFill>
                  <a:schemeClr val="bg1"/>
                </a:solidFill>
              </a:rPr>
              <a:t>Att leva med en prostatacancerpatient</a:t>
            </a:r>
            <a:r>
              <a:rPr lang="sv-SE" sz="2400" b="1" dirty="0">
                <a:solidFill>
                  <a:schemeClr val="bg1"/>
                </a:solidFill>
              </a:rPr>
              <a:t/>
            </a:r>
            <a:br>
              <a:rPr lang="sv-SE" sz="24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Verkliga bevis från Europa Uomo Prostatacancer Partners i Europa Forskning </a:t>
            </a:r>
            <a:br>
              <a:rPr lang="sv-SE" sz="20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/>
            </a:r>
            <a:br>
              <a:rPr lang="sv-SE" sz="20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/>
            </a:r>
            <a:br>
              <a:rPr lang="sv-SE" sz="20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Andre Deschamps</a:t>
            </a:r>
            <a:endParaRPr lang="aa-ET" sz="1800" b="1" dirty="0">
              <a:solidFill>
                <a:schemeClr val="bg1"/>
              </a:solidFill>
            </a:endParaRPr>
          </a:p>
        </p:txBody>
      </p:sp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0A847588-9182-0147-C8F8-65993D196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73" y="4216305"/>
            <a:ext cx="1984472" cy="11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690D7A6-DE12-45C5-0261-42DB97BC9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F6C74A33-56C9-7BFA-B901-286381582E56}"/>
              </a:ext>
            </a:extLst>
          </p:cNvPr>
          <p:cNvSpPr txBox="1"/>
          <p:nvPr/>
        </p:nvSpPr>
        <p:spPr>
          <a:xfrm>
            <a:off x="2702621" y="1631209"/>
            <a:ext cx="6584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PCa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påverkar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vår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</a:rPr>
              <a:t> relation</a:t>
            </a:r>
            <a:r>
              <a:rPr lang="en-GB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5852FDE0-65B6-3D35-8FBA-A6B02BF6F47C}"/>
              </a:ext>
            </a:extLst>
          </p:cNvPr>
          <p:cNvSpPr txBox="1"/>
          <p:nvPr/>
        </p:nvSpPr>
        <p:spPr>
          <a:xfrm>
            <a:off x="633046" y="3074266"/>
            <a:ext cx="471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  <a:latin typeface="Cambria" panose="02040503050406030204" pitchFamily="18" charset="0"/>
              </a:rPr>
              <a:t>Jag är orolig för vårt förhållande</a:t>
            </a:r>
            <a:r>
              <a:rPr lang="en-US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2BC12001-56EC-3327-B4CD-B2F542A0CC06}"/>
              </a:ext>
            </a:extLst>
          </p:cNvPr>
          <p:cNvSpPr txBox="1"/>
          <p:nvPr/>
        </p:nvSpPr>
        <p:spPr>
          <a:xfrm>
            <a:off x="6710115" y="3074266"/>
            <a:ext cx="4732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PCa</a:t>
            </a:r>
            <a:r>
              <a:rPr lang="sv-SE" b="1" dirty="0">
                <a:solidFill>
                  <a:srgbClr val="0070C0"/>
                </a:solidFill>
                <a:latin typeface="Cambria" panose="02040503050406030204" pitchFamily="18" charset="0"/>
              </a:rPr>
              <a:t> förde oss närmare varandra</a:t>
            </a:r>
            <a:r>
              <a:rPr lang="en-US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CFD221E6-2030-23D2-323C-A1E3E8EBF56D}"/>
              </a:ext>
            </a:extLst>
          </p:cNvPr>
          <p:cNvSpPr txBox="1"/>
          <p:nvPr/>
        </p:nvSpPr>
        <p:spPr>
          <a:xfrm>
            <a:off x="633046" y="4124269"/>
            <a:ext cx="4633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Jag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</a:rPr>
              <a:t>känner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mig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</a:rPr>
              <a:t>ensam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xmlns="" id="{FA62DF08-5C44-E8BF-5625-9F714937C0C0}"/>
              </a:ext>
            </a:extLst>
          </p:cNvPr>
          <p:cNvSpPr txBox="1"/>
          <p:nvPr/>
        </p:nvSpPr>
        <p:spPr>
          <a:xfrm>
            <a:off x="3783455" y="121232"/>
            <a:ext cx="83147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v-SE" sz="3600" dirty="0">
                <a:solidFill>
                  <a:srgbClr val="0070C0"/>
                </a:solidFill>
              </a:rPr>
              <a:t>Effekt på förhållandet mellan partners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30" name="Afbeelding 29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7699B90B-55B3-C0B7-F1B5-DFA9D71E89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E55D3F5A-5CCF-8AA3-9AF3-0B531D21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32" name="Picture 5">
            <a:extLst>
              <a:ext uri="{FF2B5EF4-FFF2-40B4-BE49-F238E27FC236}">
                <a16:creationId xmlns:a16="http://schemas.microsoft.com/office/drawing/2014/main" xmlns="" id="{CCDE6F09-9B1F-7465-26ED-F445059FB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42D153F-000E-8EA8-E896-4E4E75454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46" y="3603992"/>
            <a:ext cx="4711017" cy="361293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xmlns="" id="{1AE97305-17AF-BB9A-C1BF-DD1157DF7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46" y="4547812"/>
            <a:ext cx="4711017" cy="351929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xmlns="" id="{69DFD931-32DF-8C66-5779-421953D29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756" y="3603992"/>
            <a:ext cx="4711018" cy="36129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xmlns="" id="{1D9C8572-FF50-950C-471C-BC4DD4CB81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2621" y="2160935"/>
            <a:ext cx="6786758" cy="466544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xmlns="" id="{C4AE47B5-E8E6-28F3-8B75-1D9E8410E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9665" y="1004136"/>
            <a:ext cx="4108551" cy="239224"/>
          </a:xfrm>
          <a:prstGeom prst="rect">
            <a:avLst/>
          </a:prstGeom>
        </p:spPr>
      </p:pic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xmlns="" id="{681D0B62-78C2-EFF5-6182-064032699BD4}"/>
              </a:ext>
            </a:extLst>
          </p:cNvPr>
          <p:cNvSpPr/>
          <p:nvPr/>
        </p:nvSpPr>
        <p:spPr>
          <a:xfrm>
            <a:off x="266329" y="5289474"/>
            <a:ext cx="11647503" cy="697525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b="1" dirty="0">
                <a:solidFill>
                  <a:srgbClr val="0070C0"/>
                </a:solidFill>
                <a:latin typeface="VAGRounded LT Light"/>
              </a:rPr>
              <a:t>46%</a:t>
            </a:r>
            <a:r>
              <a:rPr lang="sv-SE" sz="2200" dirty="0">
                <a:solidFill>
                  <a:srgbClr val="0070C0"/>
                </a:solidFill>
                <a:latin typeface="VAGRounded LT Light"/>
              </a:rPr>
              <a:t> rapporterar påverkan på relationen.      </a:t>
            </a:r>
          </a:p>
          <a:p>
            <a:pPr algn="ctr"/>
            <a:r>
              <a:rPr lang="sv-SE" sz="2200" b="1" dirty="0">
                <a:solidFill>
                  <a:srgbClr val="0070C0"/>
                </a:solidFill>
                <a:latin typeface="VAGRounded LT Light"/>
              </a:rPr>
              <a:t>15 to 20% </a:t>
            </a:r>
            <a:r>
              <a:rPr lang="sv-SE" sz="2200" dirty="0">
                <a:solidFill>
                  <a:srgbClr val="0070C0"/>
                </a:solidFill>
                <a:latin typeface="VAGRounded LT Light"/>
              </a:rPr>
              <a:t>negativ effekt. </a:t>
            </a:r>
            <a:r>
              <a:rPr lang="sv-SE" sz="2200" b="1" dirty="0">
                <a:solidFill>
                  <a:srgbClr val="0070C0"/>
                </a:solidFill>
                <a:latin typeface="VAGRounded LT Light"/>
              </a:rPr>
              <a:t>43% </a:t>
            </a:r>
            <a:r>
              <a:rPr lang="sv-SE" sz="2200" u="sng" dirty="0">
                <a:solidFill>
                  <a:srgbClr val="0070C0"/>
                </a:solidFill>
                <a:latin typeface="VAGRounded LT Light"/>
              </a:rPr>
              <a:t>positiv effekt</a:t>
            </a:r>
            <a:r>
              <a:rPr lang="sv-SE" sz="2200" dirty="0">
                <a:solidFill>
                  <a:srgbClr val="0070C0"/>
                </a:solidFill>
                <a:latin typeface="VAGRounded LT Light"/>
              </a:rPr>
              <a:t>. </a:t>
            </a:r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xmlns="" id="{F21ADD16-5DD3-1627-AE37-FC037D553194}"/>
              </a:ext>
            </a:extLst>
          </p:cNvPr>
          <p:cNvSpPr/>
          <p:nvPr/>
        </p:nvSpPr>
        <p:spPr>
          <a:xfrm>
            <a:off x="2441164" y="1987042"/>
            <a:ext cx="3739828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xmlns="" id="{8655CEFF-CC9F-C3B7-3053-A08B1988A5CD}"/>
              </a:ext>
            </a:extLst>
          </p:cNvPr>
          <p:cNvSpPr/>
          <p:nvPr/>
        </p:nvSpPr>
        <p:spPr>
          <a:xfrm>
            <a:off x="426426" y="3422724"/>
            <a:ext cx="1229457" cy="1699478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xmlns="" id="{1585D4F8-E2B2-A0B1-7B16-5EC960EB2603}"/>
              </a:ext>
            </a:extLst>
          </p:cNvPr>
          <p:cNvSpPr/>
          <p:nvPr/>
        </p:nvSpPr>
        <p:spPr>
          <a:xfrm>
            <a:off x="6420690" y="3396439"/>
            <a:ext cx="2554636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76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17EC28-3109-17F4-47D0-5F11BF4CB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24946662-E6AF-32C1-955E-EC340BC0E0F4}"/>
              </a:ext>
            </a:extLst>
          </p:cNvPr>
          <p:cNvSpPr txBox="1"/>
          <p:nvPr/>
        </p:nvSpPr>
        <p:spPr>
          <a:xfrm>
            <a:off x="3783455" y="101497"/>
            <a:ext cx="83147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 err="1">
                <a:solidFill>
                  <a:srgbClr val="0070C0"/>
                </a:solidFill>
              </a:rPr>
              <a:t>Socialt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fungerande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PCa</a:t>
            </a:r>
            <a:r>
              <a:rPr lang="en-GB" sz="3600" dirty="0">
                <a:solidFill>
                  <a:srgbClr val="0070C0"/>
                </a:solidFill>
              </a:rPr>
              <a:t>-partner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9496D3B8-1A64-4EF8-4239-3295F279C525}"/>
              </a:ext>
            </a:extLst>
          </p:cNvPr>
          <p:cNvSpPr txBox="1"/>
          <p:nvPr/>
        </p:nvSpPr>
        <p:spPr>
          <a:xfrm>
            <a:off x="573459" y="3032657"/>
            <a:ext cx="5249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Jag har minskat deltagandet i mina egna fritidsaktiviteter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77840C88-07FD-8315-72A5-A1B842AB52C6}"/>
              </a:ext>
            </a:extLst>
          </p:cNvPr>
          <p:cNvSpPr txBox="1"/>
          <p:nvPr/>
        </p:nvSpPr>
        <p:spPr>
          <a:xfrm>
            <a:off x="573459" y="4324352"/>
            <a:ext cx="5249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Jag har minskat deltagandet i mina sociala aktiviteter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48013D3D-C106-4FC1-CE3E-9BF55D65DC7D}"/>
              </a:ext>
            </a:extLst>
          </p:cNvPr>
          <p:cNvSpPr txBox="1"/>
          <p:nvPr/>
        </p:nvSpPr>
        <p:spPr>
          <a:xfrm>
            <a:off x="573459" y="1987182"/>
            <a:ext cx="5334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PCa</a:t>
            </a:r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 har effekt på vårt sociala liv</a:t>
            </a:r>
            <a:r>
              <a:rPr lang="en-GB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4B8D5F93-96F3-D154-DEA0-562FDDE1C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AFA52AD2-886D-6C1A-9A30-606BEBB0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xmlns="" id="{386A7B4F-0292-BD38-43AE-79AB142E8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07D9C9EE-7541-77BE-1C1F-E61E68DA2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665" y="1004136"/>
            <a:ext cx="4108551" cy="239224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xmlns="" id="{F788A8D3-E177-2B90-A31B-3F3882CBD103}"/>
              </a:ext>
            </a:extLst>
          </p:cNvPr>
          <p:cNvSpPr/>
          <p:nvPr/>
        </p:nvSpPr>
        <p:spPr>
          <a:xfrm>
            <a:off x="633046" y="5289474"/>
            <a:ext cx="10827728" cy="595983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VAGRounded LT Light"/>
              </a:rPr>
              <a:t>32%</a:t>
            </a:r>
            <a:r>
              <a:rPr lang="en-GB" sz="2000" dirty="0">
                <a:solidFill>
                  <a:srgbClr val="0070C0"/>
                </a:solidFill>
                <a:latin typeface="VAGRounded LT Light"/>
              </a:rPr>
              <a:t> </a:t>
            </a:r>
            <a:r>
              <a:rPr lang="sv-SE" sz="2000" dirty="0">
                <a:solidFill>
                  <a:srgbClr val="0070C0"/>
                </a:solidFill>
                <a:latin typeface="VAGRounded LT Light"/>
              </a:rPr>
              <a:t>rapporterar en effekt på det sociala livet</a:t>
            </a:r>
            <a:r>
              <a:rPr lang="en-GB" sz="2000" dirty="0">
                <a:solidFill>
                  <a:srgbClr val="0070C0"/>
                </a:solidFill>
                <a:latin typeface="VAGRounded LT Light"/>
              </a:rPr>
              <a:t>, </a:t>
            </a:r>
            <a:r>
              <a:rPr lang="en-GB" sz="2000" b="1" dirty="0">
                <a:solidFill>
                  <a:srgbClr val="0070C0"/>
                </a:solidFill>
                <a:latin typeface="VAGRounded LT Light"/>
              </a:rPr>
              <a:t>19%</a:t>
            </a:r>
            <a:r>
              <a:rPr lang="en-GB" sz="2000" dirty="0">
                <a:solidFill>
                  <a:srgbClr val="0070C0"/>
                </a:solidFill>
                <a:latin typeface="VAGRounded LT Light"/>
              </a:rPr>
              <a:t> </a:t>
            </a:r>
            <a:r>
              <a:rPr lang="sv-SE" sz="2000" dirty="0">
                <a:solidFill>
                  <a:srgbClr val="0070C0"/>
                </a:solidFill>
                <a:latin typeface="VAGRounded LT Light"/>
              </a:rPr>
              <a:t>har minskat den egna verksamheten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. 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xmlns="" id="{59184682-0ED7-1A6B-92B4-964FE3911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688" y="1922692"/>
            <a:ext cx="5428086" cy="360365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xmlns="" id="{BE701D8C-33C2-9EB6-4E3E-4B7EB4A22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688" y="3051562"/>
            <a:ext cx="5428086" cy="360365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xmlns="" id="{77D72AFE-FAED-FF89-28EC-937C83BDC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688" y="4253001"/>
            <a:ext cx="5428086" cy="360365"/>
          </a:xfrm>
          <a:prstGeom prst="rect">
            <a:avLst/>
          </a:prstGeom>
        </p:spPr>
      </p:pic>
      <p:sp>
        <p:nvSpPr>
          <p:cNvPr id="33" name="Ovaal 32">
            <a:extLst>
              <a:ext uri="{FF2B5EF4-FFF2-40B4-BE49-F238E27FC236}">
                <a16:creationId xmlns:a16="http://schemas.microsoft.com/office/drawing/2014/main" xmlns="" id="{EB17B7D0-E14A-CDD8-DCE3-723A018C5946}"/>
              </a:ext>
            </a:extLst>
          </p:cNvPr>
          <p:cNvSpPr/>
          <p:nvPr/>
        </p:nvSpPr>
        <p:spPr>
          <a:xfrm>
            <a:off x="5908431" y="1683041"/>
            <a:ext cx="1960684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xmlns="" id="{48DF75BA-8A5D-5170-47BB-D3D47E093941}"/>
              </a:ext>
            </a:extLst>
          </p:cNvPr>
          <p:cNvSpPr/>
          <p:nvPr/>
        </p:nvSpPr>
        <p:spPr>
          <a:xfrm>
            <a:off x="5814647" y="4013350"/>
            <a:ext cx="1368668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xmlns="" id="{B5404521-354A-8CCF-83E1-BC814214131D}"/>
              </a:ext>
            </a:extLst>
          </p:cNvPr>
          <p:cNvSpPr/>
          <p:nvPr/>
        </p:nvSpPr>
        <p:spPr>
          <a:xfrm>
            <a:off x="5823439" y="2811911"/>
            <a:ext cx="1368668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4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  <p:bldP spid="34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FF0B53-9973-1A01-3ED9-031E72488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B08637BC-36E5-F9C8-0A42-1DEFF58FF324}"/>
              </a:ext>
            </a:extLst>
          </p:cNvPr>
          <p:cNvSpPr txBox="1"/>
          <p:nvPr/>
        </p:nvSpPr>
        <p:spPr>
          <a:xfrm>
            <a:off x="555722" y="1824383"/>
            <a:ext cx="916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Fast </a:t>
            </a:r>
            <a:r>
              <a:rPr lang="en-GB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nog</a:t>
            </a:r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för </a:t>
            </a:r>
            <a:r>
              <a:rPr lang="en-GB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samlag</a:t>
            </a:r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 					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13 %</a:t>
            </a:r>
          </a:p>
          <a:p>
            <a:r>
              <a:rPr lang="sv-SE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Fast nog för onani och förspel</a:t>
            </a:r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13 %</a:t>
            </a:r>
          </a:p>
          <a:p>
            <a:r>
              <a:rPr lang="en-GB" noProof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Ingen erektion alls</a:t>
            </a:r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 				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55 %</a:t>
            </a:r>
          </a:p>
          <a:p>
            <a:r>
              <a:rPr lang="sv-SE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 tillräckligt fast för någon sexuell aktivitet</a:t>
            </a:r>
            <a:r>
              <a:rPr lang="en-GB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				</a:t>
            </a:r>
            <a:r>
              <a:rPr lang="en-GB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18 %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EDB440C1-9CA9-7488-D1F1-B9C6A1CFAE51}"/>
              </a:ext>
            </a:extLst>
          </p:cNvPr>
          <p:cNvSpPr txBox="1"/>
          <p:nvPr/>
        </p:nvSpPr>
        <p:spPr>
          <a:xfrm>
            <a:off x="3783455" y="112522"/>
            <a:ext cx="82777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    </a:t>
            </a:r>
            <a:r>
              <a:rPr lang="en-GB" sz="3600" dirty="0" err="1">
                <a:solidFill>
                  <a:srgbClr val="0070C0"/>
                </a:solidFill>
              </a:rPr>
              <a:t>Inkontinens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och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sexuell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effekt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DC1E0ED3-AEC5-EE08-E997-70A947CC7466}"/>
              </a:ext>
            </a:extLst>
          </p:cNvPr>
          <p:cNvSpPr txBox="1"/>
          <p:nvPr/>
        </p:nvSpPr>
        <p:spPr>
          <a:xfrm>
            <a:off x="555722" y="1254636"/>
            <a:ext cx="8841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  <a:latin typeface="Cambria" panose="02040503050406030204" pitchFamily="18" charset="0"/>
              </a:rPr>
              <a:t>Hur skulle du beskriva den vanliga kvaliteten på erektionen hos din partner</a:t>
            </a:r>
            <a:r>
              <a:rPr lang="en-US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?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A9E0D176-5D03-0E1C-1B04-0C00BF09E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E306B2C9-C29A-116F-282D-10AD265C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077E92EE-3C4F-D7B8-6F97-F95DAB3CE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52C32873-95C1-253B-BBF4-170401528DA2}"/>
              </a:ext>
            </a:extLst>
          </p:cNvPr>
          <p:cNvSpPr txBox="1"/>
          <p:nvPr/>
        </p:nvSpPr>
        <p:spPr>
          <a:xfrm>
            <a:off x="555722" y="3632633"/>
            <a:ext cx="1181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Min partner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</a:rPr>
              <a:t>lider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 av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</a:rPr>
              <a:t>urininkontinens</a:t>
            </a:r>
            <a:r>
              <a:rPr lang="en-US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    			Ja                     	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49%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xmlns="" id="{FB6EC1A2-9AEE-F8FB-79C7-4C457DAAC694}"/>
              </a:ext>
            </a:extLst>
          </p:cNvPr>
          <p:cNvSpPr txBox="1"/>
          <p:nvPr/>
        </p:nvSpPr>
        <p:spPr>
          <a:xfrm>
            <a:off x="555722" y="4308676"/>
            <a:ext cx="11817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Min partner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</a:rPr>
              <a:t>använder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anose="02040503050406030204" pitchFamily="18" charset="0"/>
              </a:rPr>
              <a:t>inkontinensskydd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 (pads). 		Ja		37,6 %</a:t>
            </a:r>
            <a:r>
              <a:rPr lang="en-US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xmlns="" id="{6F168DE9-D769-E680-400F-9FB2AC053DD5}"/>
              </a:ext>
            </a:extLst>
          </p:cNvPr>
          <p:cNvSpPr/>
          <p:nvPr/>
        </p:nvSpPr>
        <p:spPr>
          <a:xfrm>
            <a:off x="650419" y="5101035"/>
            <a:ext cx="10599127" cy="595983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0070C0"/>
                </a:solidFill>
                <a:latin typeface="VAGRounded LT Light"/>
              </a:rPr>
              <a:t>Dessa resultat liknar resultaten i undersökningarna EUPROMS 1.0 och 2.0</a:t>
            </a:r>
            <a:r>
              <a:rPr lang="en-GB" dirty="0">
                <a:solidFill>
                  <a:srgbClr val="0070C0"/>
                </a:solidFill>
                <a:latin typeface="VAGRounded LT Ligh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5031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ABAE7D-075F-A099-1BAC-CC79974FE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501FBEAD-68B1-2423-A8B2-CB4B9D37940A}"/>
              </a:ext>
            </a:extLst>
          </p:cNvPr>
          <p:cNvSpPr txBox="1"/>
          <p:nvPr/>
        </p:nvSpPr>
        <p:spPr>
          <a:xfrm>
            <a:off x="555722" y="3748039"/>
            <a:ext cx="46566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Jag vet att sexualitet är viktigt för mig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47BE99F5-41B1-D4A4-2832-C65965AB567E}"/>
              </a:ext>
            </a:extLst>
          </p:cNvPr>
          <p:cNvSpPr txBox="1"/>
          <p:nvPr/>
        </p:nvSpPr>
        <p:spPr>
          <a:xfrm>
            <a:off x="555722" y="4380859"/>
            <a:ext cx="46566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Jag tror att sexualiteten är viktig för min partner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D964433F-AD03-58A5-B94E-715C23BA170B}"/>
              </a:ext>
            </a:extLst>
          </p:cNvPr>
          <p:cNvSpPr txBox="1"/>
          <p:nvPr/>
        </p:nvSpPr>
        <p:spPr>
          <a:xfrm>
            <a:off x="555722" y="1885898"/>
            <a:ext cx="46566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Jag är nöjd med mitt sexliv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1EBBE84B-4863-E0DA-7746-5E1E53AD3F39}"/>
              </a:ext>
            </a:extLst>
          </p:cNvPr>
          <p:cNvSpPr txBox="1"/>
          <p:nvPr/>
        </p:nvSpPr>
        <p:spPr>
          <a:xfrm>
            <a:off x="555722" y="2602052"/>
            <a:ext cx="46566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Jag tror att min partner är nöjd med sitt sexliv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6AD31CC8-3320-EDC6-0BB2-67D5C3F417F4}"/>
              </a:ext>
            </a:extLst>
          </p:cNvPr>
          <p:cNvSpPr txBox="1"/>
          <p:nvPr/>
        </p:nvSpPr>
        <p:spPr>
          <a:xfrm>
            <a:off x="3783455" y="112522"/>
            <a:ext cx="82777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     </a:t>
            </a:r>
            <a:r>
              <a:rPr lang="en-GB" sz="3600" dirty="0" err="1">
                <a:solidFill>
                  <a:srgbClr val="0070C0"/>
                </a:solidFill>
              </a:rPr>
              <a:t>Sexliv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PCa</a:t>
            </a:r>
            <a:r>
              <a:rPr lang="en-GB" sz="3600" dirty="0">
                <a:solidFill>
                  <a:srgbClr val="0070C0"/>
                </a:solidFill>
              </a:rPr>
              <a:t> partners</a:t>
            </a:r>
          </a:p>
        </p:txBody>
      </p:sp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A92624BB-C80B-C869-DFEA-73AD94C98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5026F3A8-7E45-70E9-DA49-2D4B03BA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C19A4EBF-CD06-8D59-D581-BB62105AE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255375EC-99C5-7EEF-339E-79D59E496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665" y="1004136"/>
            <a:ext cx="4108551" cy="239224"/>
          </a:xfrm>
          <a:prstGeom prst="rect">
            <a:avLst/>
          </a:prstGeom>
        </p:spPr>
      </p:pic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xmlns="" id="{A13A2FD7-5182-137C-B1F0-D00DB06119A8}"/>
              </a:ext>
            </a:extLst>
          </p:cNvPr>
          <p:cNvSpPr/>
          <p:nvPr/>
        </p:nvSpPr>
        <p:spPr>
          <a:xfrm>
            <a:off x="555722" y="5233239"/>
            <a:ext cx="10781959" cy="763741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Bara </a:t>
            </a:r>
            <a:r>
              <a:rPr lang="en-GB" sz="2400" b="1" dirty="0">
                <a:solidFill>
                  <a:srgbClr val="0070C0"/>
                </a:solidFill>
                <a:latin typeface="VAGRounded LT Light"/>
              </a:rPr>
              <a:t>27%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 </a:t>
            </a:r>
            <a:r>
              <a:rPr lang="sv-SE" sz="2400" dirty="0">
                <a:solidFill>
                  <a:srgbClr val="0070C0"/>
                </a:solidFill>
                <a:latin typeface="VAGRounded LT Light"/>
              </a:rPr>
              <a:t>av </a:t>
            </a:r>
            <a:r>
              <a:rPr lang="sv-SE" sz="2400" dirty="0" err="1">
                <a:solidFill>
                  <a:srgbClr val="0070C0"/>
                </a:solidFill>
                <a:latin typeface="VAGRounded LT Light"/>
              </a:rPr>
              <a:t>PCa</a:t>
            </a:r>
            <a:r>
              <a:rPr lang="sv-SE" sz="2400" dirty="0">
                <a:solidFill>
                  <a:srgbClr val="0070C0"/>
                </a:solidFill>
                <a:latin typeface="VAGRounded LT Light"/>
              </a:rPr>
              <a:t>-partners är nöjda med sitt sexliv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.    </a:t>
            </a:r>
            <a:br>
              <a:rPr lang="en-GB" sz="2400" dirty="0">
                <a:solidFill>
                  <a:srgbClr val="0070C0"/>
                </a:solidFill>
                <a:latin typeface="VAGRounded LT Light"/>
              </a:rPr>
            </a:br>
            <a:r>
              <a:rPr lang="en-GB" sz="2400" b="1" dirty="0">
                <a:solidFill>
                  <a:srgbClr val="0070C0"/>
                </a:solidFill>
                <a:latin typeface="VAGRounded LT Light"/>
              </a:rPr>
              <a:t>53%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 </a:t>
            </a:r>
            <a:r>
              <a:rPr lang="sv-SE" sz="2400" dirty="0">
                <a:solidFill>
                  <a:srgbClr val="0070C0"/>
                </a:solidFill>
                <a:latin typeface="VAGRounded LT Light"/>
              </a:rPr>
              <a:t>av </a:t>
            </a:r>
            <a:r>
              <a:rPr lang="sv-SE" sz="2400" dirty="0" err="1">
                <a:solidFill>
                  <a:srgbClr val="0070C0"/>
                </a:solidFill>
                <a:latin typeface="VAGRounded LT Light"/>
              </a:rPr>
              <a:t>PCa</a:t>
            </a:r>
            <a:r>
              <a:rPr lang="sv-SE" sz="2400" dirty="0">
                <a:solidFill>
                  <a:srgbClr val="0070C0"/>
                </a:solidFill>
                <a:latin typeface="VAGRounded LT Light"/>
              </a:rPr>
              <a:t>-partners säger att sexlivet är viktigt för dem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. 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xmlns="" id="{0E2EB9AA-1155-7EEA-15E8-C75A6C047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685" y="1843802"/>
            <a:ext cx="5930412" cy="361752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xmlns="" id="{30118809-C858-8E14-61BE-147CD3325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685" y="2530335"/>
            <a:ext cx="5930412" cy="361752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xmlns="" id="{CC0AA8E1-F8F1-82B6-8CD0-D2F29E9E9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685" y="3725722"/>
            <a:ext cx="5930412" cy="361752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xmlns="" id="{1258B6BC-BEDF-0E8A-6C52-2BFD4F6C49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9685" y="4447737"/>
            <a:ext cx="5930412" cy="361752"/>
          </a:xfrm>
          <a:prstGeom prst="rect">
            <a:avLst/>
          </a:prstGeom>
        </p:spPr>
      </p:pic>
      <p:sp>
        <p:nvSpPr>
          <p:cNvPr id="45" name="Ovaal 44">
            <a:extLst>
              <a:ext uri="{FF2B5EF4-FFF2-40B4-BE49-F238E27FC236}">
                <a16:creationId xmlns:a16="http://schemas.microsoft.com/office/drawing/2014/main" xmlns="" id="{8B0E0932-B687-50D8-4A5D-3367B4907984}"/>
              </a:ext>
            </a:extLst>
          </p:cNvPr>
          <p:cNvSpPr/>
          <p:nvPr/>
        </p:nvSpPr>
        <p:spPr>
          <a:xfrm>
            <a:off x="5152293" y="3485543"/>
            <a:ext cx="3678247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xmlns="" id="{3D75DF8A-7846-E9EF-B4F8-16F28C002FCB}"/>
              </a:ext>
            </a:extLst>
          </p:cNvPr>
          <p:cNvSpPr/>
          <p:nvPr/>
        </p:nvSpPr>
        <p:spPr>
          <a:xfrm>
            <a:off x="5212373" y="1587874"/>
            <a:ext cx="1960684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70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E69A3C-BF81-C96E-1438-AEB8048E2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B983EE9-853C-8ECE-50E3-476A37905949}"/>
              </a:ext>
            </a:extLst>
          </p:cNvPr>
          <p:cNvSpPr txBox="1"/>
          <p:nvPr/>
        </p:nvSpPr>
        <p:spPr>
          <a:xfrm>
            <a:off x="3783455" y="118984"/>
            <a:ext cx="83147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    </a:t>
            </a:r>
            <a:r>
              <a:rPr lang="en-GB" sz="3600" dirty="0" err="1">
                <a:solidFill>
                  <a:srgbClr val="0070C0"/>
                </a:solidFill>
              </a:rPr>
              <a:t>Inkontinens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hos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PCa</a:t>
            </a:r>
            <a:r>
              <a:rPr lang="en-GB" sz="3600" dirty="0">
                <a:solidFill>
                  <a:srgbClr val="0070C0"/>
                </a:solidFill>
              </a:rPr>
              <a:t>-patient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9090751D-1134-D5C6-E0CA-E4A5CA73AA36}"/>
              </a:ext>
            </a:extLst>
          </p:cNvPr>
          <p:cNvSpPr txBox="1"/>
          <p:nvPr/>
        </p:nvSpPr>
        <p:spPr>
          <a:xfrm>
            <a:off x="555721" y="1867230"/>
            <a:ext cx="4912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Ingen annan än jag är medveten om min partners 
inkontinens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xmlns="" id="{1DAD6BDA-94BB-B21C-2071-80FFD41EF92F}"/>
              </a:ext>
            </a:extLst>
          </p:cNvPr>
          <p:cNvSpPr txBox="1"/>
          <p:nvPr/>
        </p:nvSpPr>
        <p:spPr>
          <a:xfrm>
            <a:off x="555721" y="3067934"/>
            <a:ext cx="4912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Inkontinensen</a:t>
            </a: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 hos min partner </a:t>
            </a:r>
            <a:r>
              <a:rPr lang="en-US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har</a:t>
            </a: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inverkan</a:t>
            </a: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på</a:t>
            </a: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vårt</a:t>
            </a:r>
            <a:r>
              <a:rPr lang="en-US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sexliv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6420CEF5-738D-7E85-59AF-3F1D36A94B09}"/>
              </a:ext>
            </a:extLst>
          </p:cNvPr>
          <p:cNvSpPr txBox="1"/>
          <p:nvPr/>
        </p:nvSpPr>
        <p:spPr>
          <a:xfrm>
            <a:off x="555719" y="4246605"/>
            <a:ext cx="4912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Inkontinensen hos min partner har inverkan på vårt sociala liv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pic>
        <p:nvPicPr>
          <p:cNvPr id="31" name="Afbeelding 30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8FCFFB38-436B-0FAB-1653-CF3B2B26F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xmlns="" id="{F276A657-E357-E026-6C45-F5D996C9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8A99D572-6E74-6E4B-B8C7-65888BA0C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57FD67BE-F1A4-6D36-B4C8-68C0FCD2B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665" y="1004136"/>
            <a:ext cx="4108551" cy="239224"/>
          </a:xfrm>
          <a:prstGeom prst="rect">
            <a:avLst/>
          </a:prstGeom>
        </p:spPr>
      </p:pic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xmlns="" id="{167D7767-DAD9-CE52-425A-6D6CF5510100}"/>
              </a:ext>
            </a:extLst>
          </p:cNvPr>
          <p:cNvSpPr/>
          <p:nvPr/>
        </p:nvSpPr>
        <p:spPr>
          <a:xfrm>
            <a:off x="672028" y="5211205"/>
            <a:ext cx="10665651" cy="595983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70C0"/>
                </a:solidFill>
                <a:latin typeface="VAGRounded LT Light"/>
              </a:rPr>
              <a:t> </a:t>
            </a:r>
            <a:r>
              <a:rPr lang="sv-SE" sz="2000" dirty="0">
                <a:solidFill>
                  <a:srgbClr val="0070C0"/>
                </a:solidFill>
                <a:latin typeface="VAGRounded LT Light"/>
              </a:rPr>
              <a:t>Inkontinens är fortfarande ett tabu och har konsekvenser för sexlivet och det sociala livet</a:t>
            </a:r>
            <a:r>
              <a:rPr lang="en-GB" sz="2000" dirty="0">
                <a:solidFill>
                  <a:srgbClr val="0070C0"/>
                </a:solidFill>
                <a:latin typeface="VAGRounded LT Light"/>
              </a:rPr>
              <a:t>.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xmlns="" id="{BC66DB07-E875-73F8-BAA9-46FF50A00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5866" y="1933332"/>
            <a:ext cx="5721815" cy="400895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xmlns="" id="{318E5109-E9C9-D5AA-6519-4207820C7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865" y="3134037"/>
            <a:ext cx="5721815" cy="400894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xmlns="" id="{2BF97C84-0BA9-E2CF-F15E-B26168C01D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5866" y="4334741"/>
            <a:ext cx="5721814" cy="400894"/>
          </a:xfrm>
          <a:prstGeom prst="rect">
            <a:avLst/>
          </a:prstGeom>
        </p:spPr>
      </p:pic>
      <p:sp>
        <p:nvSpPr>
          <p:cNvPr id="40" name="Ovaal 39">
            <a:extLst>
              <a:ext uri="{FF2B5EF4-FFF2-40B4-BE49-F238E27FC236}">
                <a16:creationId xmlns:a16="http://schemas.microsoft.com/office/drawing/2014/main" xmlns="" id="{1EA8432D-3E17-DF7E-A4FA-FA18A3130CF3}"/>
              </a:ext>
            </a:extLst>
          </p:cNvPr>
          <p:cNvSpPr/>
          <p:nvPr/>
        </p:nvSpPr>
        <p:spPr>
          <a:xfrm>
            <a:off x="5227026" y="1712148"/>
            <a:ext cx="2897066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14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5EA5C9-33FD-7F2B-E957-9DF13A02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9F86F6A-16BE-F354-7062-09183DCA4865}"/>
              </a:ext>
            </a:extLst>
          </p:cNvPr>
          <p:cNvSpPr txBox="1"/>
          <p:nvPr/>
        </p:nvSpPr>
        <p:spPr>
          <a:xfrm>
            <a:off x="3899389" y="118984"/>
            <a:ext cx="81988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   </a:t>
            </a:r>
            <a:r>
              <a:rPr lang="en-GB" sz="3600" dirty="0" err="1">
                <a:solidFill>
                  <a:srgbClr val="0070C0"/>
                </a:solidFill>
              </a:rPr>
              <a:t>Medvetenhet</a:t>
            </a:r>
            <a:r>
              <a:rPr lang="en-GB" sz="3600" dirty="0">
                <a:solidFill>
                  <a:srgbClr val="0070C0"/>
                </a:solidFill>
              </a:rPr>
              <a:t> om </a:t>
            </a:r>
            <a:r>
              <a:rPr lang="en-GB" sz="3600" dirty="0" err="1">
                <a:solidFill>
                  <a:srgbClr val="0070C0"/>
                </a:solidFill>
              </a:rPr>
              <a:t>behandlingseffekter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0B079DDC-5ED6-6CA6-057E-D3B9467ED9CF}"/>
              </a:ext>
            </a:extLst>
          </p:cNvPr>
          <p:cNvSpPr txBox="1"/>
          <p:nvPr/>
        </p:nvSpPr>
        <p:spPr>
          <a:xfrm>
            <a:off x="555721" y="2249137"/>
            <a:ext cx="49120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Vår vårdgivare har nämnt ämnet inkontinens före behandlingen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xmlns="" id="{77D04088-3673-7C68-BC98-09703FFE132F}"/>
              </a:ext>
            </a:extLst>
          </p:cNvPr>
          <p:cNvSpPr txBox="1"/>
          <p:nvPr/>
        </p:nvSpPr>
        <p:spPr>
          <a:xfrm>
            <a:off x="555721" y="3905438"/>
            <a:ext cx="4912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Jag var fullt medveten om konsekvenserna av behandlingen innan behandlingen påbörjades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endParaRPr lang="nl-BE" sz="1600" dirty="0">
              <a:solidFill>
                <a:srgbClr val="0070C0"/>
              </a:solidFill>
            </a:endParaRPr>
          </a:p>
        </p:txBody>
      </p:sp>
      <p:pic>
        <p:nvPicPr>
          <p:cNvPr id="31" name="Afbeelding 30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B7BD1B01-BBD2-CED1-0DC9-9A7D91B9A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xmlns="" id="{8FD14FE4-AA88-20C8-1FC7-1399D1AD1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xmlns="" id="{31A07E95-B6B0-4D7E-8E38-10D7CB756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xmlns="" id="{9FEDE4AE-0A36-B2E7-BE41-10C99B4143AE}"/>
              </a:ext>
            </a:extLst>
          </p:cNvPr>
          <p:cNvSpPr/>
          <p:nvPr/>
        </p:nvSpPr>
        <p:spPr>
          <a:xfrm>
            <a:off x="661012" y="5354426"/>
            <a:ext cx="10676669" cy="595983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70C0"/>
                </a:solidFill>
                <a:latin typeface="VAGRounded LT Light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VAGRounded LT Light"/>
              </a:rPr>
              <a:t>1 </a:t>
            </a:r>
            <a:r>
              <a:rPr lang="en-GB" sz="2400" b="1" dirty="0" err="1">
                <a:solidFill>
                  <a:srgbClr val="0070C0"/>
                </a:solidFill>
                <a:latin typeface="VAGRounded LT Light"/>
              </a:rPr>
              <a:t>av</a:t>
            </a:r>
            <a:r>
              <a:rPr lang="en-GB" sz="2400" b="1" dirty="0">
                <a:solidFill>
                  <a:srgbClr val="0070C0"/>
                </a:solidFill>
                <a:latin typeface="VAGRounded LT Light"/>
              </a:rPr>
              <a:t> 6 </a:t>
            </a:r>
            <a:r>
              <a:rPr lang="sv-SE" sz="2400" dirty="0">
                <a:solidFill>
                  <a:srgbClr val="0070C0"/>
                </a:solidFill>
                <a:latin typeface="VAGRounded LT Light"/>
              </a:rPr>
              <a:t>var inte medveten om konsekvenserna av </a:t>
            </a:r>
            <a:r>
              <a:rPr lang="sv-SE" sz="2400" dirty="0" err="1">
                <a:solidFill>
                  <a:srgbClr val="0070C0"/>
                </a:solidFill>
                <a:latin typeface="VAGRounded LT Light"/>
              </a:rPr>
              <a:t>PCa</a:t>
            </a:r>
            <a:r>
              <a:rPr lang="sv-SE" sz="2400" dirty="0">
                <a:solidFill>
                  <a:srgbClr val="0070C0"/>
                </a:solidFill>
                <a:latin typeface="VAGRounded LT Light"/>
              </a:rPr>
              <a:t>-behandlingen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.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xmlns="" id="{8F6E3A55-2675-8884-A2EA-A2B37B0D3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19" y="2323979"/>
            <a:ext cx="5676162" cy="362890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xmlns="" id="{B8D962BF-7367-9BD6-B3F9-1E1B47C1E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219" y="3989687"/>
            <a:ext cx="5676162" cy="3628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xmlns="" id="{E95BB8FC-1419-5FEA-DB70-0C46BC940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665" y="1004136"/>
            <a:ext cx="4108551" cy="239224"/>
          </a:xfrm>
          <a:prstGeom prst="rect">
            <a:avLst/>
          </a:prstGeom>
        </p:spPr>
      </p:pic>
      <p:sp>
        <p:nvSpPr>
          <p:cNvPr id="38" name="Ovaal 37">
            <a:extLst>
              <a:ext uri="{FF2B5EF4-FFF2-40B4-BE49-F238E27FC236}">
                <a16:creationId xmlns:a16="http://schemas.microsoft.com/office/drawing/2014/main" xmlns="" id="{9EA37CD5-B156-9C9F-CB2A-2F8D5127D7C8}"/>
              </a:ext>
            </a:extLst>
          </p:cNvPr>
          <p:cNvSpPr/>
          <p:nvPr/>
        </p:nvSpPr>
        <p:spPr>
          <a:xfrm>
            <a:off x="10089173" y="3751299"/>
            <a:ext cx="1340827" cy="839665"/>
          </a:xfrm>
          <a:prstGeom prst="ellipse">
            <a:avLst/>
          </a:prstGeom>
          <a:solidFill>
            <a:srgbClr val="FF000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xmlns="" id="{5CCF05E2-86D5-BD98-7754-EC36AAD6BBFA}"/>
              </a:ext>
            </a:extLst>
          </p:cNvPr>
          <p:cNvSpPr/>
          <p:nvPr/>
        </p:nvSpPr>
        <p:spPr>
          <a:xfrm>
            <a:off x="10043940" y="2085591"/>
            <a:ext cx="1340827" cy="839665"/>
          </a:xfrm>
          <a:prstGeom prst="ellipse">
            <a:avLst/>
          </a:prstGeom>
          <a:solidFill>
            <a:srgbClr val="FF000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97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B6888D-8D14-F8ED-66E3-1A498F30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50F5B576-1EE7-6525-EF05-B34B61793FD7}"/>
              </a:ext>
            </a:extLst>
          </p:cNvPr>
          <p:cNvSpPr txBox="1"/>
          <p:nvPr/>
        </p:nvSpPr>
        <p:spPr>
          <a:xfrm>
            <a:off x="555722" y="1832207"/>
            <a:ext cx="536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Hälso- och sjukvården bör tillhandahålla standardiserad information om sexualitet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20D092F4-D842-4387-A4E2-EBF6FCC8953F}"/>
              </a:ext>
            </a:extLst>
          </p:cNvPr>
          <p:cNvSpPr txBox="1"/>
          <p:nvPr/>
        </p:nvSpPr>
        <p:spPr>
          <a:xfrm>
            <a:off x="555722" y="3110311"/>
            <a:ext cx="536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Vårdgivare bör erbjuda mer tillgängliga remissalternativ till en annan specialist/sexolog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316A7242-5879-7E8A-4043-17515AC3AF6C}"/>
              </a:ext>
            </a:extLst>
          </p:cNvPr>
          <p:cNvSpPr txBox="1"/>
          <p:nvPr/>
        </p:nvSpPr>
        <p:spPr>
          <a:xfrm>
            <a:off x="555722" y="4267228"/>
            <a:ext cx="5360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Jag fick information om sexualitet av en hälso- och sjukvårdspersonal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xmlns="" id="{5C388E3B-DEB5-0F69-F3AA-01364E22D210}"/>
              </a:ext>
            </a:extLst>
          </p:cNvPr>
          <p:cNvSpPr txBox="1"/>
          <p:nvPr/>
        </p:nvSpPr>
        <p:spPr>
          <a:xfrm>
            <a:off x="3783455" y="200658"/>
            <a:ext cx="82777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    </a:t>
            </a:r>
            <a:r>
              <a:rPr lang="en-GB" sz="3600" dirty="0" err="1">
                <a:solidFill>
                  <a:srgbClr val="0070C0"/>
                </a:solidFill>
              </a:rPr>
              <a:t>Informationsgap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D090FF1E-FC5A-4FA2-A800-9250CDFC4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7112095-CF68-ABA4-88F9-D81EC5D8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50A27B-AEC6-952D-D3A3-381C82A8C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CDA9BE76-32A8-EEF5-1E03-73DDEEF9C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665" y="1004136"/>
            <a:ext cx="4108551" cy="239224"/>
          </a:xfrm>
          <a:prstGeom prst="rect">
            <a:avLst/>
          </a:prstGeom>
        </p:spPr>
      </p:pic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xmlns="" id="{40E9E750-C1DE-CE90-472D-B0884ACB117A}"/>
              </a:ext>
            </a:extLst>
          </p:cNvPr>
          <p:cNvSpPr/>
          <p:nvPr/>
        </p:nvSpPr>
        <p:spPr>
          <a:xfrm>
            <a:off x="638978" y="5354426"/>
            <a:ext cx="10698703" cy="595983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 </a:t>
            </a:r>
            <a:r>
              <a:rPr lang="sv-SE" sz="2400" dirty="0" err="1">
                <a:solidFill>
                  <a:srgbClr val="0070C0"/>
                </a:solidFill>
                <a:latin typeface="VAGRounded LT Light"/>
              </a:rPr>
              <a:t>PCa</a:t>
            </a:r>
            <a:r>
              <a:rPr lang="sv-SE" sz="2400" dirty="0">
                <a:solidFill>
                  <a:srgbClr val="0070C0"/>
                </a:solidFill>
                <a:latin typeface="VAGRounded LT Light"/>
              </a:rPr>
              <a:t>-partners upplever ett stort gap mellan önskad och given information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32926F97-ABCC-91CB-6976-A01B1C058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116" y="1903638"/>
            <a:ext cx="5435845" cy="380333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7DD8DC52-BFE0-0523-9C21-7BDBED1BB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117" y="3179480"/>
            <a:ext cx="5435844" cy="380333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xmlns="" id="{139D2B23-BDFF-39F0-8F80-60B6E892B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116" y="4314802"/>
            <a:ext cx="5435844" cy="4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2ACEEC-D6D6-5401-9B9B-583C34B2B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vak 30">
            <a:extLst>
              <a:ext uri="{FF2B5EF4-FFF2-40B4-BE49-F238E27FC236}">
                <a16:creationId xmlns:a16="http://schemas.microsoft.com/office/drawing/2014/main" xmlns="" id="{0762DEA6-F801-9A27-831A-C0DE3EE85460}"/>
              </a:ext>
            </a:extLst>
          </p:cNvPr>
          <p:cNvSpPr txBox="1"/>
          <p:nvPr/>
        </p:nvSpPr>
        <p:spPr>
          <a:xfrm>
            <a:off x="3783455" y="200658"/>
            <a:ext cx="82777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    </a:t>
            </a:r>
            <a:r>
              <a:rPr lang="sv-SE" sz="3600" dirty="0">
                <a:solidFill>
                  <a:srgbClr val="0070C0"/>
                </a:solidFill>
              </a:rPr>
              <a:t>Meddelanden att ta med sig hem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FA839A44-64BF-2084-F23F-766D242B0EC4}"/>
              </a:ext>
            </a:extLst>
          </p:cNvPr>
          <p:cNvSpPr txBox="1"/>
          <p:nvPr/>
        </p:nvSpPr>
        <p:spPr>
          <a:xfrm>
            <a:off x="555721" y="1905660"/>
            <a:ext cx="11505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400" dirty="0" err="1">
                <a:solidFill>
                  <a:srgbClr val="0070C0"/>
                </a:solidFill>
              </a:rPr>
              <a:t>PCa</a:t>
            </a:r>
            <a:r>
              <a:rPr lang="sv-SE" sz="2400" dirty="0">
                <a:solidFill>
                  <a:srgbClr val="0070C0"/>
                </a:solidFill>
              </a:rPr>
              <a:t>-behandlingar har en betydande effekt på livskvaliteten hos partnerna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rgbClr val="0070C0"/>
                </a:solidFill>
              </a:rPr>
              <a:t>Det finns effekter på relationer, sexualitet och socialt liv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400" dirty="0">
                <a:solidFill>
                  <a:srgbClr val="0070C0"/>
                </a:solidFill>
              </a:rPr>
              <a:t>1 av 6 partners var inte medvetna om effekterna av </a:t>
            </a:r>
            <a:r>
              <a:rPr lang="sv-SE" sz="2400" dirty="0" err="1">
                <a:solidFill>
                  <a:srgbClr val="0070C0"/>
                </a:solidFill>
              </a:rPr>
              <a:t>PCa</a:t>
            </a:r>
            <a:r>
              <a:rPr lang="sv-SE" sz="2400" dirty="0">
                <a:solidFill>
                  <a:srgbClr val="0070C0"/>
                </a:solidFill>
              </a:rPr>
              <a:t>-behandling</a:t>
            </a:r>
            <a:r>
              <a:rPr lang="nl-BE" sz="2400" dirty="0">
                <a:solidFill>
                  <a:srgbClr val="0070C0"/>
                </a:solidFill>
              </a:rPr>
              <a:t>.</a:t>
            </a:r>
            <a:endParaRPr lang="en-GB" sz="24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4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v-SE" sz="2400" dirty="0" err="1">
                <a:solidFill>
                  <a:srgbClr val="0070C0"/>
                </a:solidFill>
              </a:rPr>
              <a:t>PCa</a:t>
            </a:r>
            <a:r>
              <a:rPr lang="sv-SE" sz="2400" dirty="0">
                <a:solidFill>
                  <a:srgbClr val="0070C0"/>
                </a:solidFill>
              </a:rPr>
              <a:t>-partners rapporterade en stor lucka i önskad information och given information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AF614CA5-4445-A2E3-5BA3-3ED58DEDE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D2929C-49D7-A2DC-41D5-01CB780E4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2F8E63-9766-2CFA-A2AC-426549D0A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0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B6C31F-13E7-D0F6-AA2E-74B13724B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vak 30">
            <a:extLst>
              <a:ext uri="{FF2B5EF4-FFF2-40B4-BE49-F238E27FC236}">
                <a16:creationId xmlns:a16="http://schemas.microsoft.com/office/drawing/2014/main" xmlns="" id="{AC782B74-ADBF-F435-72CC-465C4219849E}"/>
              </a:ext>
            </a:extLst>
          </p:cNvPr>
          <p:cNvSpPr txBox="1"/>
          <p:nvPr/>
        </p:nvSpPr>
        <p:spPr>
          <a:xfrm>
            <a:off x="3833871" y="123539"/>
            <a:ext cx="82273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    </a:t>
            </a:r>
            <a:r>
              <a:rPr lang="sv-SE" sz="3600" dirty="0">
                <a:solidFill>
                  <a:srgbClr val="0070C0"/>
                </a:solidFill>
              </a:rPr>
              <a:t>Meddelanden att ta med sig hem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5CE7F066-E3C1-C06E-70ED-6BC36C35E1BD}"/>
              </a:ext>
            </a:extLst>
          </p:cNvPr>
          <p:cNvSpPr txBox="1"/>
          <p:nvPr/>
        </p:nvSpPr>
        <p:spPr>
          <a:xfrm>
            <a:off x="1077790" y="1059472"/>
            <a:ext cx="100364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solidFill>
                  <a:srgbClr val="0070C0"/>
                </a:solidFill>
              </a:rPr>
              <a:t>Ytterligare analys behövs för att förstå sambandet mellan alla faktorer och åtgärderna för att förbättra livskvaliteten hos partnerna</a:t>
            </a:r>
            <a:r>
              <a:rPr lang="en-GB" sz="3200" dirty="0">
                <a:solidFill>
                  <a:srgbClr val="0070C0"/>
                </a:solidFill>
              </a:rPr>
              <a:t>.</a:t>
            </a:r>
          </a:p>
          <a:p>
            <a:endParaRPr lang="en-GB" sz="3200" dirty="0"/>
          </a:p>
          <a:p>
            <a:endParaRPr lang="en-GB" sz="3200" dirty="0"/>
          </a:p>
          <a:p>
            <a:pPr algn="ctr"/>
            <a:r>
              <a:rPr lang="en-GB" sz="3200" dirty="0">
                <a:solidFill>
                  <a:srgbClr val="0070C0"/>
                </a:solidFill>
              </a:rPr>
              <a:t>Tack för er </a:t>
            </a:r>
            <a:r>
              <a:rPr lang="en-GB" sz="3200" dirty="0" err="1">
                <a:solidFill>
                  <a:srgbClr val="0070C0"/>
                </a:solidFill>
              </a:rPr>
              <a:t>uppmärksamhet</a:t>
            </a:r>
            <a:r>
              <a:rPr lang="en-GB" sz="3200" dirty="0">
                <a:solidFill>
                  <a:srgbClr val="0070C0"/>
                </a:solidFill>
              </a:rPr>
              <a:t>!</a:t>
            </a:r>
          </a:p>
          <a:p>
            <a:pPr algn="ctr"/>
            <a:endParaRPr lang="en-GB" sz="1000" dirty="0">
              <a:solidFill>
                <a:srgbClr val="0070C0"/>
              </a:solidFill>
            </a:endParaRPr>
          </a:p>
          <a:p>
            <a:pPr algn="ctr"/>
            <a:r>
              <a:rPr lang="en-GB" sz="3200" dirty="0" err="1">
                <a:solidFill>
                  <a:srgbClr val="0070C0"/>
                </a:solidFill>
              </a:rPr>
              <a:t>Läs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mer</a:t>
            </a:r>
            <a:endParaRPr lang="en-GB" dirty="0"/>
          </a:p>
          <a:p>
            <a:pPr algn="ctr"/>
            <a:r>
              <a:rPr lang="en-GB" sz="3200" dirty="0">
                <a:hlinkClick r:id="rId2"/>
              </a:rPr>
              <a:t>www.europa-uomo.org</a:t>
            </a:r>
            <a:endParaRPr lang="en-GB" sz="3200" dirty="0"/>
          </a:p>
          <a:p>
            <a:pPr algn="ctr"/>
            <a:r>
              <a:rPr lang="en-GB" sz="3200" dirty="0">
                <a:hlinkClick r:id="rId3"/>
              </a:rPr>
              <a:t>info@europa-uomo.org</a:t>
            </a:r>
            <a:endParaRPr lang="en-GB" sz="3200" dirty="0"/>
          </a:p>
          <a:p>
            <a:endParaRPr lang="nl-B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AF19968F-A4A9-C2E5-1ACE-6209B5C6F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945" y="3675573"/>
            <a:ext cx="3057100" cy="1050292"/>
          </a:xfrm>
          <a:prstGeom prst="rect">
            <a:avLst/>
          </a:prstGeom>
        </p:spPr>
      </p:pic>
      <p:pic>
        <p:nvPicPr>
          <p:cNvPr id="7" name="Afbeelding 6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10272D4B-DFC0-3E02-FAB5-F26B63780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47" y="3665604"/>
            <a:ext cx="1747122" cy="10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173DC5E-57A8-A257-08DF-595C8F619AC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85589" y="1090669"/>
            <a:ext cx="11457543" cy="125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235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43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3100" kern="0" dirty="0" err="1">
                <a:solidFill>
                  <a:schemeClr val="bg1"/>
                </a:solidFill>
              </a:rPr>
              <a:t>Redogörelse</a:t>
            </a:r>
            <a:r>
              <a:rPr lang="en-GB" sz="3100" kern="0" dirty="0">
                <a:solidFill>
                  <a:schemeClr val="bg1"/>
                </a:solidFill>
              </a:rPr>
              <a:t> </a:t>
            </a:r>
            <a:r>
              <a:rPr lang="en-GB" sz="3100" kern="0" dirty="0" err="1">
                <a:solidFill>
                  <a:schemeClr val="bg1"/>
                </a:solidFill>
              </a:rPr>
              <a:t>av</a:t>
            </a:r>
            <a:r>
              <a:rPr lang="en-GB" sz="3100" kern="0" dirty="0">
                <a:solidFill>
                  <a:schemeClr val="bg1"/>
                </a:solidFill>
              </a:rPr>
              <a:t> </a:t>
            </a:r>
            <a:r>
              <a:rPr lang="en-GB" sz="3100" kern="0" dirty="0" err="1">
                <a:solidFill>
                  <a:schemeClr val="bg1"/>
                </a:solidFill>
              </a:rPr>
              <a:t>intressekonflikt</a:t>
            </a:r>
            <a:r>
              <a:rPr lang="en-GB" kern="0" dirty="0">
                <a:solidFill>
                  <a:schemeClr val="bg1"/>
                </a:solidFill>
              </a:rPr>
              <a:t/>
            </a:r>
            <a:br>
              <a:rPr lang="en-GB" kern="0" dirty="0">
                <a:solidFill>
                  <a:schemeClr val="bg1"/>
                </a:solidFill>
              </a:rPr>
            </a:br>
            <a:r>
              <a:rPr lang="en-GB" kern="0" dirty="0">
                <a:solidFill>
                  <a:schemeClr val="bg1"/>
                </a:solidFill>
              </a:rPr>
              <a:t/>
            </a:r>
            <a:br>
              <a:rPr lang="en-GB" kern="0" dirty="0">
                <a:solidFill>
                  <a:schemeClr val="bg1"/>
                </a:solidFill>
              </a:rPr>
            </a:br>
            <a:r>
              <a:rPr lang="sv-SE" sz="2200" kern="0" dirty="0">
                <a:solidFill>
                  <a:schemeClr val="bg1"/>
                </a:solidFill>
              </a:rPr>
              <a:t>EU-</a:t>
            </a:r>
            <a:r>
              <a:rPr lang="sv-SE" sz="2200" kern="0" dirty="0" err="1">
                <a:solidFill>
                  <a:schemeClr val="bg1"/>
                </a:solidFill>
              </a:rPr>
              <a:t>ProPER</a:t>
            </a:r>
            <a:r>
              <a:rPr lang="sv-SE" sz="2200" kern="0" dirty="0">
                <a:solidFill>
                  <a:schemeClr val="bg1"/>
                </a:solidFill>
              </a:rPr>
              <a:t>-studien sponsras av 7 läkemedelsföretag.
De har inte haft någon roll eller något inflytande i någon aspekt av studien, och så kommer det att förbli.</a:t>
            </a:r>
            <a:endParaRPr lang="en-GB" sz="2200" kern="0" dirty="0">
              <a:solidFill>
                <a:schemeClr val="bg1"/>
              </a:solidFill>
            </a:endParaRPr>
          </a:p>
          <a:p>
            <a:pPr marL="0" indent="0" eaLnBrk="1" hangingPunct="1"/>
            <a:endParaRPr lang="en-US" kern="0" dirty="0">
              <a:solidFill>
                <a:srgbClr val="FF0000"/>
              </a:solidFill>
            </a:endParaRPr>
          </a:p>
          <a:p>
            <a:pPr marL="0" indent="0" eaLnBrk="1" hangingPunct="1"/>
            <a:endParaRPr lang="en-GB" kern="0" dirty="0">
              <a:solidFill>
                <a:schemeClr val="bg1"/>
              </a:solidFill>
            </a:endParaRPr>
          </a:p>
          <a:p>
            <a:pPr marL="0" indent="0" eaLnBrk="1" hangingPunct="1"/>
            <a:endParaRPr lang="en-GB" u="sng" kern="0" dirty="0"/>
          </a:p>
          <a:p>
            <a:pPr marL="0" indent="0" eaLnBrk="1" hangingPunct="1"/>
            <a:endParaRPr lang="nl-NL" kern="0" dirty="0"/>
          </a:p>
        </p:txBody>
      </p:sp>
      <p:pic>
        <p:nvPicPr>
          <p:cNvPr id="6" name="Afbeelding 1" descr="Janssen">
            <a:extLst>
              <a:ext uri="{FF2B5EF4-FFF2-40B4-BE49-F238E27FC236}">
                <a16:creationId xmlns:a16="http://schemas.microsoft.com/office/drawing/2014/main" xmlns="" id="{BBF1E551-3132-933A-B08D-8F29C7FC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07" y="2928418"/>
            <a:ext cx="2832101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1">
            <a:extLst>
              <a:ext uri="{FF2B5EF4-FFF2-40B4-BE49-F238E27FC236}">
                <a16:creationId xmlns:a16="http://schemas.microsoft.com/office/drawing/2014/main" xmlns="" id="{B65E809D-1682-6FF6-7175-E135584B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12" y="4538692"/>
            <a:ext cx="1709182" cy="133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91">
            <a:extLst>
              <a:ext uri="{FF2B5EF4-FFF2-40B4-BE49-F238E27FC236}">
                <a16:creationId xmlns:a16="http://schemas.microsoft.com/office/drawing/2014/main" xmlns="" id="{E87C1535-ACBF-537F-6384-DBA2DBCA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83" y="4888199"/>
            <a:ext cx="28321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2" descr="amgen.png">
            <a:extLst>
              <a:ext uri="{FF2B5EF4-FFF2-40B4-BE49-F238E27FC236}">
                <a16:creationId xmlns:a16="http://schemas.microsoft.com/office/drawing/2014/main" xmlns="" id="{72DC3905-A4A6-143C-6952-10AC9F5F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94" y="2928418"/>
            <a:ext cx="1790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4">
            <a:extLst>
              <a:ext uri="{FF2B5EF4-FFF2-40B4-BE49-F238E27FC236}">
                <a16:creationId xmlns:a16="http://schemas.microsoft.com/office/drawing/2014/main" xmlns="" id="{63EBD587-28ED-BFDC-F07D-93BBD5BF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79" y="2959862"/>
            <a:ext cx="1321459" cy="132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3462E87C-67EA-D501-FFDF-C743F64D2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23" y="4849038"/>
            <a:ext cx="1277515" cy="102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>
            <a:extLst>
              <a:ext uri="{FF2B5EF4-FFF2-40B4-BE49-F238E27FC236}">
                <a16:creationId xmlns:a16="http://schemas.microsoft.com/office/drawing/2014/main" xmlns="" id="{52D84A0F-EAFE-18C4-B0FF-5FA4210A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08" y="4034073"/>
            <a:ext cx="2869675" cy="5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5037F2C2-9DD1-286D-AFB4-0326E4C6E5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71B335CA-960A-EF73-F41A-80A488724B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0294E0A5-F9EE-C6DA-C555-1669A512B4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xmlns="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398756" y="258759"/>
            <a:ext cx="11296790" cy="7826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 Regular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 Regular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F163180-2798-BC46-D383-F8091B933ADE}"/>
              </a:ext>
            </a:extLst>
          </p:cNvPr>
          <p:cNvSpPr txBox="1">
            <a:spLocks/>
          </p:cNvSpPr>
          <p:nvPr/>
        </p:nvSpPr>
        <p:spPr>
          <a:xfrm>
            <a:off x="4366342" y="0"/>
            <a:ext cx="6304547" cy="83017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GRounded LT Light" panose="02000403040000020004" pitchFamily="2" charset="0"/>
                <a:ea typeface="+mj-ea"/>
                <a:cs typeface="+mj-cs"/>
              </a:rPr>
              <a:t> </a:t>
            </a:r>
            <a:endParaRPr kumimoji="0" lang="aa-ET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GRounded LT Light" panose="02000403040000020004" pitchFamily="2" charset="0"/>
              <a:ea typeface="+mj-ea"/>
              <a:cs typeface="+mj-cs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A4DF5772-930B-CD33-1CD2-1DCF846E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56" y="3002196"/>
            <a:ext cx="11242874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spcAft>
                <a:spcPct val="40000"/>
              </a:spcAft>
              <a:buClr>
                <a:srgbClr val="F58220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1pPr>
            <a:lvl2pPr marL="742950" indent="-285750" eaLnBrk="0" hangingPunct="0">
              <a:spcAft>
                <a:spcPct val="40000"/>
              </a:spcAft>
              <a:buClr>
                <a:srgbClr val="F5822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F58220"/>
              </a:buClr>
              <a:buSzPct val="11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Geneva" pitchFamily="124" charset="-128"/>
                <a:cs typeface="+mn-cs"/>
              </a:rPr>
              <a:t>André Deschamps, </a:t>
            </a:r>
            <a:r>
              <a:rPr kumimoji="0" lang="en-US" sz="1800" b="1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Geneva" pitchFamily="124" charset="-128"/>
                <a:cs typeface="+mn-cs"/>
              </a:rPr>
              <a:t>Ing.MBA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Geneva" pitchFamily="124" charset="-128"/>
                <a:cs typeface="+mn-cs"/>
              </a:rPr>
              <a:t>Irma Boogh                           Tanja Estapé, PhD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eneva" pitchFamily="124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F58220"/>
              </a:buClr>
              <a:buSzPct val="110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Geneva" pitchFamily="12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A5A5C"/>
              </a:buClr>
              <a:buSzPct val="8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A5A5C"/>
              </a:solidFill>
              <a:effectLst/>
              <a:uLnTx/>
              <a:uFillTx/>
              <a:latin typeface="Apercu Regular"/>
              <a:ea typeface="Geneva" pitchFamily="12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A5A5C"/>
              </a:buClr>
              <a:buSzPct val="8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A5A5C"/>
              </a:solidFill>
              <a:effectLst/>
              <a:uLnTx/>
              <a:uFillTx/>
              <a:latin typeface="Apercu Regular"/>
              <a:ea typeface="Geneva" pitchFamily="124" charset="-128"/>
              <a:cs typeface="+mn-cs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385E386C-7FA5-4030-E76F-FD080A7D2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0" y="975120"/>
            <a:ext cx="1828667" cy="62825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8A48AD46-F321-CCC6-9153-B7F756D44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0" y="3560950"/>
            <a:ext cx="1539415" cy="73850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EE450F62-3F8A-5637-EF80-F7CAF93A575B}"/>
              </a:ext>
            </a:extLst>
          </p:cNvPr>
          <p:cNvSpPr txBox="1"/>
          <p:nvPr/>
        </p:nvSpPr>
        <p:spPr>
          <a:xfrm>
            <a:off x="2196320" y="3486765"/>
            <a:ext cx="4550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Urology, Erasmus Cancer Institute,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 University Medical Center, Rotterdam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A1305200-DF6C-089E-D5CE-76EFDEA06788}"/>
              </a:ext>
            </a:extLst>
          </p:cNvPr>
          <p:cNvSpPr txBox="1"/>
          <p:nvPr/>
        </p:nvSpPr>
        <p:spPr>
          <a:xfrm>
            <a:off x="2279006" y="971424"/>
            <a:ext cx="455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European prostate cancer coalition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EBABA103-63EF-A2D5-3CE9-80B6A839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99" y="5658015"/>
            <a:ext cx="11628104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spcAft>
                <a:spcPct val="40000"/>
              </a:spcAft>
              <a:buClr>
                <a:srgbClr val="F58220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1pPr>
            <a:lvl2pPr marL="742950" indent="-285750" eaLnBrk="0" hangingPunct="0">
              <a:spcAft>
                <a:spcPct val="40000"/>
              </a:spcAft>
              <a:buClr>
                <a:srgbClr val="F5822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F58220"/>
              </a:buClr>
              <a:buSzPct val="11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Geneva" pitchFamily="124" charset="-128"/>
                <a:cs typeface="+mn-cs"/>
              </a:rPr>
              <a:t>        Lionne Venderbos, PhD            Sebastiaan Remmers, PhD      Prof. dr. Monique J. Roobol           Nuno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Geneva" pitchFamily="124" charset="-128"/>
                <a:cs typeface="+mn-cs"/>
              </a:rPr>
              <a:t>Azevedo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Geneva" pitchFamily="124" charset="-128"/>
                <a:cs typeface="+mn-cs"/>
              </a:rPr>
              <a:t>, 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Geneva" pitchFamily="124" charset="-128"/>
                <a:cs typeface="+mn-cs"/>
              </a:rPr>
              <a:t>MD, PhD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F58220"/>
              </a:buClr>
              <a:buSzPct val="11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 pitchFamily="124" charset="-128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Geneva" pitchFamily="124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F58220"/>
              </a:buClr>
              <a:buSzPct val="110000"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Geneva" pitchFamily="12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A5A5C"/>
              </a:buClr>
              <a:buSzPct val="8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A5A5C"/>
              </a:solidFill>
              <a:effectLst/>
              <a:uLnTx/>
              <a:uFillTx/>
              <a:latin typeface="Apercu Regular"/>
              <a:ea typeface="Geneva" pitchFamily="12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A5A5C"/>
              </a:buClr>
              <a:buSzPct val="8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A5A5C"/>
              </a:solidFill>
              <a:effectLst/>
              <a:uLnTx/>
              <a:uFillTx/>
              <a:latin typeface="Apercu Regular"/>
              <a:ea typeface="Geneva" pitchFamily="124" charset="-128"/>
              <a:cs typeface="+mn-cs"/>
            </a:endParaRPr>
          </a:p>
        </p:txBody>
      </p:sp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C34C8283-40CC-B9B0-66C3-D6DFAC61E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364AE281-1701-9389-1282-0D3E685C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DDBA9E92-BE42-D8BF-CC1A-A201B9FE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pic>
        <p:nvPicPr>
          <p:cNvPr id="15" name="Afbeelding 14" descr="Afbeelding met Menselijk gezicht, persoon, kleding, Voorhoofd&#10;&#10;Automatisch gegenereerde beschrijving">
            <a:extLst>
              <a:ext uri="{FF2B5EF4-FFF2-40B4-BE49-F238E27FC236}">
                <a16:creationId xmlns:a16="http://schemas.microsoft.com/office/drawing/2014/main" xmlns="" id="{C6603E3A-640C-39EA-48A6-E42A39545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35" y="1737033"/>
            <a:ext cx="974281" cy="1298703"/>
          </a:xfrm>
          <a:prstGeom prst="rect">
            <a:avLst/>
          </a:prstGeom>
        </p:spPr>
      </p:pic>
      <p:pic>
        <p:nvPicPr>
          <p:cNvPr id="17" name="Afbeelding 16" descr="Afbeelding met Menselijk gezicht, persoon, glimlach, brillen&#10;&#10;Automatisch gegenereerde beschrijving">
            <a:extLst>
              <a:ext uri="{FF2B5EF4-FFF2-40B4-BE49-F238E27FC236}">
                <a16:creationId xmlns:a16="http://schemas.microsoft.com/office/drawing/2014/main" xmlns="" id="{4B2ED4C0-72F2-2E7C-385A-E4C0DB51B9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51" y="1739617"/>
            <a:ext cx="974281" cy="1300930"/>
          </a:xfrm>
          <a:prstGeom prst="rect">
            <a:avLst/>
          </a:prstGeom>
        </p:spPr>
      </p:pic>
      <p:pic>
        <p:nvPicPr>
          <p:cNvPr id="19" name="Afbeelding 18" descr="Afbeelding met Menselijk gezicht, glimlach, persoon, kleding&#10;&#10;Automatisch gegenereerde beschrijving">
            <a:extLst>
              <a:ext uri="{FF2B5EF4-FFF2-40B4-BE49-F238E27FC236}">
                <a16:creationId xmlns:a16="http://schemas.microsoft.com/office/drawing/2014/main" xmlns="" id="{61E14C2D-D5FA-4B94-8CE0-08E4D7CC9F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20" y="1735435"/>
            <a:ext cx="974282" cy="1297431"/>
          </a:xfrm>
          <a:prstGeom prst="rect">
            <a:avLst/>
          </a:prstGeom>
        </p:spPr>
      </p:pic>
      <p:pic>
        <p:nvPicPr>
          <p:cNvPr id="22" name="Afbeelding 21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xmlns="" id="{EDADB146-63CA-1F0B-C964-5B825974D2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20" y="4396254"/>
            <a:ext cx="974282" cy="1299043"/>
          </a:xfrm>
          <a:prstGeom prst="rect">
            <a:avLst/>
          </a:prstGeom>
        </p:spPr>
      </p:pic>
      <p:pic>
        <p:nvPicPr>
          <p:cNvPr id="26" name="Afbeelding 25" descr="Afbeelding met Menselijk gezicht, glimlach, persoon, wenkbrauw&#10;&#10;Automatisch gegenereerde beschrijving">
            <a:extLst>
              <a:ext uri="{FF2B5EF4-FFF2-40B4-BE49-F238E27FC236}">
                <a16:creationId xmlns:a16="http://schemas.microsoft.com/office/drawing/2014/main" xmlns="" id="{F3342D0B-7E5C-0372-D0E3-492493B540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75" y="4402345"/>
            <a:ext cx="974403" cy="1299044"/>
          </a:xfrm>
          <a:prstGeom prst="rect">
            <a:avLst/>
          </a:prstGeom>
        </p:spPr>
      </p:pic>
      <p:pic>
        <p:nvPicPr>
          <p:cNvPr id="29" name="Afbeelding 28" descr="Afbeelding met Menselijk gezicht, persoon, Menselijke baard, person&#10;&#10;Automatisch gegenereerde beschrijving">
            <a:extLst>
              <a:ext uri="{FF2B5EF4-FFF2-40B4-BE49-F238E27FC236}">
                <a16:creationId xmlns:a16="http://schemas.microsoft.com/office/drawing/2014/main" xmlns="" id="{1137057D-2911-2BCE-12CC-4A13134B98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27" y="4396254"/>
            <a:ext cx="976405" cy="1299043"/>
          </a:xfrm>
          <a:prstGeom prst="rect">
            <a:avLst/>
          </a:prstGeom>
        </p:spPr>
      </p:pic>
      <p:pic>
        <p:nvPicPr>
          <p:cNvPr id="4" name="Afbeelding 3" descr="Afbeelding met Menselijk gezicht, persoon, kleding, Voorhoofd&#10;&#10;Automatisch gegenereerde beschrijving">
            <a:extLst>
              <a:ext uri="{FF2B5EF4-FFF2-40B4-BE49-F238E27FC236}">
                <a16:creationId xmlns:a16="http://schemas.microsoft.com/office/drawing/2014/main" xmlns="" id="{9A643CA5-D7F8-1FE1-B049-6B069D4370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590" y="4392345"/>
            <a:ext cx="974282" cy="12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xmlns="" id="{067BD9FB-1818-4D53-B910-C22A2AAD007C}"/>
              </a:ext>
            </a:extLst>
          </p:cNvPr>
          <p:cNvSpPr txBox="1">
            <a:spLocks/>
          </p:cNvSpPr>
          <p:nvPr/>
        </p:nvSpPr>
        <p:spPr>
          <a:xfrm>
            <a:off x="398756" y="258759"/>
            <a:ext cx="11296790" cy="7826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 Regular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 Regular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F163180-2798-BC46-D383-F8091B933ADE}"/>
              </a:ext>
            </a:extLst>
          </p:cNvPr>
          <p:cNvSpPr txBox="1">
            <a:spLocks/>
          </p:cNvSpPr>
          <p:nvPr/>
        </p:nvSpPr>
        <p:spPr>
          <a:xfrm>
            <a:off x="3783455" y="39003"/>
            <a:ext cx="8257193" cy="83017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GRounded LT Light" panose="02000403040000020004" pitchFamily="2" charset="0"/>
                <a:ea typeface="+mj-ea"/>
                <a:cs typeface="+mj-cs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VAGRounded LT Light" panose="02000403040000020004" pitchFamily="2" charset="0"/>
              </a:rPr>
              <a:t>Varför</a:t>
            </a:r>
            <a:r>
              <a:rPr lang="en-GB" sz="3200" dirty="0">
                <a:solidFill>
                  <a:srgbClr val="0070C0"/>
                </a:solidFill>
                <a:latin typeface="VAGRounded LT Light" panose="02000403040000020004" pitchFamily="2" charset="0"/>
              </a:rPr>
              <a:t> den </a:t>
            </a:r>
            <a:r>
              <a:rPr lang="en-GB" sz="3200" dirty="0" err="1">
                <a:solidFill>
                  <a:srgbClr val="0070C0"/>
                </a:solidFill>
                <a:latin typeface="VAGRounded LT Light" panose="02000403040000020004" pitchFamily="2" charset="0"/>
              </a:rPr>
              <a:t>här</a:t>
            </a:r>
            <a:r>
              <a:rPr lang="en-GB" sz="3200" dirty="0">
                <a:solidFill>
                  <a:srgbClr val="0070C0"/>
                </a:solidFill>
                <a:latin typeface="VAGRounded LT Light" panose="02000403040000020004" pitchFamily="2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VAGRounded LT Light" panose="02000403040000020004" pitchFamily="2" charset="0"/>
              </a:rPr>
              <a:t>undersökningen</a:t>
            </a:r>
            <a:r>
              <a:rPr lang="en-GB" sz="3200" dirty="0">
                <a:solidFill>
                  <a:srgbClr val="0070C0"/>
                </a:solidFill>
                <a:latin typeface="VAGRounded LT Light" panose="02000403040000020004" pitchFamily="2" charset="0"/>
              </a:rPr>
              <a:t>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AGRounded LT Light" panose="02000403040000020004" pitchFamily="2" charset="0"/>
              <a:ea typeface="+mj-ea"/>
              <a:cs typeface="+mj-cs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A4DF5772-930B-CD33-1CD2-1DCF846EC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7" y="1580157"/>
            <a:ext cx="11743981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spcAft>
                <a:spcPct val="40000"/>
              </a:spcAft>
              <a:buClr>
                <a:srgbClr val="F58220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1pPr>
            <a:lvl2pPr marL="742950" indent="-285750" eaLnBrk="0" hangingPunct="0">
              <a:spcAft>
                <a:spcPct val="40000"/>
              </a:spcAft>
              <a:buClr>
                <a:srgbClr val="F5822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9pPr>
          </a:lstStyle>
          <a:p>
            <a:pPr lvl="1" indent="0" eaLnBrk="1" hangingPunct="1">
              <a:spcAft>
                <a:spcPct val="0"/>
              </a:spcAft>
              <a:buClr>
                <a:srgbClr val="5A5A5C"/>
              </a:buClr>
              <a:buSzPct val="80000"/>
              <a:buNone/>
              <a:defRPr/>
            </a:pPr>
            <a:r>
              <a:rPr lang="sv-SE" sz="2700" dirty="0">
                <a:solidFill>
                  <a:srgbClr val="0070C0"/>
                </a:solidFill>
                <a:latin typeface="VAGRounded LT Light" panose="02000403040000020004"/>
              </a:rPr>
              <a:t>När vi analyserade data från EUPROMS 1 och 2 stod det klart att livskvaliteten hos patienter med prostatacancer var kraftigt nedsatt, </a:t>
            </a:r>
            <a:br>
              <a:rPr lang="sv-SE" sz="2700" dirty="0">
                <a:solidFill>
                  <a:srgbClr val="0070C0"/>
                </a:solidFill>
                <a:latin typeface="VAGRounded LT Light" panose="02000403040000020004"/>
              </a:rPr>
            </a:br>
            <a:r>
              <a:rPr lang="sv-SE" sz="2700" dirty="0">
                <a:solidFill>
                  <a:srgbClr val="0070C0"/>
                </a:solidFill>
                <a:latin typeface="VAGRounded LT Light" panose="02000403040000020004"/>
              </a:rPr>
              <a:t>särskilt på grund av inkontinens och konsekvenser för deras sexliv.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AGRounded LT Light" panose="02000403040000020004"/>
            </a:endParaRPr>
          </a:p>
          <a:p>
            <a:pPr marL="7429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5A5A5C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AGRounded LT Light" panose="02000403040000020004"/>
            </a:endParaRPr>
          </a:p>
          <a:p>
            <a:pPr lvl="1" indent="0" eaLnBrk="1" hangingPunct="1">
              <a:spcAft>
                <a:spcPct val="0"/>
              </a:spcAft>
              <a:buClr>
                <a:srgbClr val="5A5A5C"/>
              </a:buClr>
              <a:buSzPct val="80000"/>
              <a:buNone/>
              <a:defRPr/>
            </a:pPr>
            <a:r>
              <a:rPr lang="sv-SE" sz="2700" dirty="0">
                <a:solidFill>
                  <a:srgbClr val="0070C0"/>
                </a:solidFill>
                <a:latin typeface="VAGRounded LT Light" panose="02000403040000020004"/>
              </a:rPr>
              <a:t>83% lever tillsammans med en partner.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AGRounded LT Light" panose="02000403040000020004"/>
            </a:endParaRPr>
          </a:p>
          <a:p>
            <a:pPr lvl="1" indent="0" eaLnBrk="1" hangingPunct="1">
              <a:spcAft>
                <a:spcPct val="0"/>
              </a:spcAft>
              <a:buClr>
                <a:srgbClr val="5A5A5C"/>
              </a:buClr>
              <a:buSzPct val="80000"/>
              <a:buNone/>
              <a:defRPr/>
            </a:pPr>
            <a:endParaRPr lang="sv-SE" sz="2700" dirty="0">
              <a:solidFill>
                <a:srgbClr val="0070C0"/>
              </a:solidFill>
              <a:latin typeface="VAGRounded LT Light" panose="02000403040000020004"/>
            </a:endParaRPr>
          </a:p>
          <a:p>
            <a:pPr lvl="1" indent="0" eaLnBrk="1" hangingPunct="1">
              <a:spcAft>
                <a:spcPct val="0"/>
              </a:spcAft>
              <a:buClr>
                <a:srgbClr val="5A5A5C"/>
              </a:buClr>
              <a:buSzPct val="80000"/>
              <a:buNone/>
              <a:defRPr/>
            </a:pPr>
            <a:r>
              <a:rPr lang="sv-SE" sz="2700" dirty="0">
                <a:solidFill>
                  <a:srgbClr val="0070C0"/>
                </a:solidFill>
                <a:latin typeface="VAGRounded LT Light" panose="02000403040000020004"/>
              </a:rPr>
              <a:t>I den här undersökningen mäter vi effekterna på parternas livskvalitet (</a:t>
            </a:r>
            <a:r>
              <a:rPr lang="sv-SE" sz="2700" dirty="0" err="1">
                <a:solidFill>
                  <a:srgbClr val="0070C0"/>
                </a:solidFill>
                <a:latin typeface="VAGRounded LT Light" panose="02000403040000020004"/>
              </a:rPr>
              <a:t>QoL</a:t>
            </a:r>
            <a:r>
              <a:rPr lang="sv-SE" sz="2700" dirty="0">
                <a:solidFill>
                  <a:srgbClr val="0070C0"/>
                </a:solidFill>
                <a:latin typeface="VAGRounded LT Light" panose="02000403040000020004"/>
              </a:rPr>
              <a:t>).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AGRounded LT Light" panose="02000403040000020004"/>
            </a:endParaRPr>
          </a:p>
          <a:p>
            <a:pPr lvl="1" indent="0" eaLnBrk="1" hangingPunct="1">
              <a:spcAft>
                <a:spcPct val="0"/>
              </a:spcAft>
              <a:buClr>
                <a:srgbClr val="5A5A5C"/>
              </a:buClr>
              <a:buSzPct val="80000"/>
              <a:buNone/>
              <a:defRPr/>
            </a:pPr>
            <a:endParaRPr lang="sv-SE" sz="2700" dirty="0">
              <a:solidFill>
                <a:srgbClr val="0070C0"/>
              </a:solidFill>
              <a:latin typeface="VAGRounded LT Light" panose="02000403040000020004"/>
            </a:endParaRPr>
          </a:p>
          <a:p>
            <a:pPr lvl="1" indent="0" eaLnBrk="1" hangingPunct="1">
              <a:spcAft>
                <a:spcPct val="0"/>
              </a:spcAft>
              <a:buClr>
                <a:srgbClr val="5A5A5C"/>
              </a:buClr>
              <a:buSzPct val="80000"/>
              <a:buNone/>
              <a:defRPr/>
            </a:pPr>
            <a:r>
              <a:rPr lang="sv-SE" sz="2700" dirty="0">
                <a:solidFill>
                  <a:srgbClr val="0070C0"/>
                </a:solidFill>
                <a:latin typeface="VAGRounded LT Light" panose="02000403040000020004"/>
              </a:rPr>
              <a:t>De som svarat på enkäten är alla partner till prostatacancerpatienter.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AGRounded LT Light" panose="02000403040000020004"/>
            </a:endParaRPr>
          </a:p>
        </p:txBody>
      </p:sp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BE82B0C2-975A-794C-64B7-49A95D054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A1CB10EC-F8CE-64E8-F40B-07C8A780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7B64594-5F85-A4FE-1B44-9BE81CF8F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2B1EED-10AA-A240-31E2-9A614A605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xmlns="" id="{39E5CB32-29E5-5F52-AAAB-A0F6FE14C880}"/>
              </a:ext>
            </a:extLst>
          </p:cNvPr>
          <p:cNvSpPr txBox="1">
            <a:spLocks/>
          </p:cNvSpPr>
          <p:nvPr/>
        </p:nvSpPr>
        <p:spPr>
          <a:xfrm>
            <a:off x="398756" y="258759"/>
            <a:ext cx="11296790" cy="7826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endParaRPr lang="en-GB" dirty="0">
              <a:latin typeface="Apercu Regular"/>
            </a:endParaRPr>
          </a:p>
          <a:p>
            <a:endParaRPr lang="en-GB" dirty="0">
              <a:latin typeface="Apercu Regular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C8BBC13-94C9-98FF-6204-F79D3FB8DCBD}"/>
              </a:ext>
            </a:extLst>
          </p:cNvPr>
          <p:cNvSpPr txBox="1">
            <a:spLocks/>
          </p:cNvSpPr>
          <p:nvPr/>
        </p:nvSpPr>
        <p:spPr>
          <a:xfrm>
            <a:off x="3783455" y="39003"/>
            <a:ext cx="8235213" cy="83017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3600" dirty="0">
                <a:solidFill>
                  <a:srgbClr val="002060"/>
                </a:solidFill>
                <a:latin typeface="VAGRounded LT Light" panose="02000403040000020004" pitchFamily="2" charset="0"/>
              </a:rPr>
              <a:t> </a:t>
            </a:r>
            <a:r>
              <a:rPr lang="nl-BE" sz="3600" dirty="0">
                <a:solidFill>
                  <a:srgbClr val="0070C0"/>
                </a:solidFill>
                <a:latin typeface="VAGRounded LT Light" panose="02000403040000020004" pitchFamily="2" charset="0"/>
              </a:rPr>
              <a:t>Undersökningen</a:t>
            </a:r>
            <a:endParaRPr lang="aa-ET" sz="3600" dirty="0">
              <a:solidFill>
                <a:srgbClr val="0070C0"/>
              </a:solidFill>
              <a:latin typeface="VAGRounded LT Light" panose="02000403040000020004" pitchFamily="2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F80ADC5B-585D-5E00-3988-C1AA3E0F5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87" y="990876"/>
            <a:ext cx="1174398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spcAft>
                <a:spcPct val="40000"/>
              </a:spcAft>
              <a:buClr>
                <a:srgbClr val="F58220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1pPr>
            <a:lvl2pPr marL="742950" indent="-285750" eaLnBrk="0" hangingPunct="0">
              <a:spcAft>
                <a:spcPct val="40000"/>
              </a:spcAft>
              <a:buClr>
                <a:srgbClr val="F58220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24" charset="-128"/>
              </a:defRPr>
            </a:lvl9pPr>
          </a:lstStyle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20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minuters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onlineundersökning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.</a:t>
            </a: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GB" sz="1000" dirty="0">
              <a:solidFill>
                <a:srgbClr val="0070C0"/>
              </a:solidFill>
              <a:latin typeface="VAGRounded LT Light" panose="02000403040000020004"/>
            </a:endParaRP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sv-SE" sz="2800" dirty="0">
                <a:solidFill>
                  <a:srgbClr val="0070C0"/>
                </a:solidFill>
                <a:latin typeface="VAGRounded LT Light" panose="02000403040000020004"/>
              </a:rPr>
              <a:t>Undersökningen baseras på erfarenheter från partnerna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.</a:t>
            </a: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GB" sz="1000" dirty="0">
              <a:solidFill>
                <a:srgbClr val="0070C0"/>
              </a:solidFill>
              <a:latin typeface="VAGRounded LT Light" panose="02000403040000020004"/>
            </a:endParaRP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Förtestad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i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5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länder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(NL, UK,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Tyskland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,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Belgien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,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Spanien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).</a:t>
            </a: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GB" sz="1000" dirty="0">
              <a:solidFill>
                <a:srgbClr val="0070C0"/>
              </a:solidFill>
              <a:latin typeface="VAGRounded LT Light" panose="02000403040000020004"/>
            </a:endParaRP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Slutligen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ingick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80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frågor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+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validerat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frågeformulär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: SF12v2.</a:t>
            </a: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GB" sz="1000" dirty="0">
              <a:solidFill>
                <a:srgbClr val="0070C0"/>
              </a:solidFill>
              <a:latin typeface="VAGRounded LT Light" panose="02000403040000020004"/>
            </a:endParaRP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Tillgänglig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på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17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språk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.</a:t>
            </a: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GB" sz="1000" dirty="0">
              <a:solidFill>
                <a:srgbClr val="0070C0"/>
              </a:solidFill>
              <a:latin typeface="VAGRounded LT Light" panose="02000403040000020004"/>
            </a:endParaRP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Distribuerat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i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 Europa Uomo </a:t>
            </a:r>
            <a:r>
              <a:rPr lang="en-GB" sz="2800" dirty="0" err="1">
                <a:solidFill>
                  <a:srgbClr val="0070C0"/>
                </a:solidFill>
                <a:latin typeface="VAGRounded LT Light" panose="02000403040000020004"/>
              </a:rPr>
              <a:t>medlemsnätverk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.</a:t>
            </a: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endParaRPr lang="en-GB" sz="1000" dirty="0">
              <a:solidFill>
                <a:srgbClr val="0070C0"/>
              </a:solidFill>
              <a:latin typeface="VAGRounded LT Light" panose="02000403040000020004"/>
            </a:endParaRPr>
          </a:p>
          <a:p>
            <a:pPr marL="1200150" lvl="1" indent="-457200" eaLnBrk="1" hangingPunct="1">
              <a:spcAft>
                <a:spcPct val="0"/>
              </a:spcAft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sv-SE" sz="2800" dirty="0">
                <a:solidFill>
                  <a:srgbClr val="0070C0"/>
                </a:solidFill>
                <a:latin typeface="VAGRounded LT Light" panose="02000403040000020004"/>
              </a:rPr>
              <a:t>Öppen mellan 9 okt – 31 dec 2023</a:t>
            </a:r>
            <a:r>
              <a:rPr lang="en-GB" sz="2800" dirty="0">
                <a:solidFill>
                  <a:srgbClr val="0070C0"/>
                </a:solidFill>
                <a:latin typeface="VAGRounded LT Light" panose="02000403040000020004"/>
              </a:rPr>
              <a:t>. </a:t>
            </a:r>
            <a:endParaRPr lang="en-GB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1A7EDE47-4A9F-667F-2700-E18705077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D9ABBF2B-7A01-E1DB-5FA7-271C0FCB8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CA07BB8-017C-CDFE-B005-E0A2E8C70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xmlns="" id="{D6C83BCE-B9D1-0384-E76E-7F6975FA7A62}"/>
              </a:ext>
            </a:extLst>
          </p:cNvPr>
          <p:cNvSpPr/>
          <p:nvPr/>
        </p:nvSpPr>
        <p:spPr>
          <a:xfrm>
            <a:off x="738554" y="5205045"/>
            <a:ext cx="10599127" cy="642171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VAGRounded LT Light"/>
              </a:rPr>
              <a:t>1 135 giltiga </a:t>
            </a:r>
            <a:r>
              <a:rPr lang="en-GB" sz="4000" dirty="0" err="1">
                <a:solidFill>
                  <a:srgbClr val="0070C0"/>
                </a:solidFill>
                <a:latin typeface="VAGRounded LT Light"/>
              </a:rPr>
              <a:t>svar</a:t>
            </a:r>
            <a:endParaRPr lang="en-GB" sz="4000" dirty="0">
              <a:solidFill>
                <a:srgbClr val="0070C0"/>
              </a:solidFill>
              <a:latin typeface="VAGRounded LT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519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3776EE0-651C-4037-8699-5676EE9FD646}"/>
              </a:ext>
            </a:extLst>
          </p:cNvPr>
          <p:cNvSpPr txBox="1"/>
          <p:nvPr/>
        </p:nvSpPr>
        <p:spPr>
          <a:xfrm>
            <a:off x="3783455" y="164550"/>
            <a:ext cx="820289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    </a:t>
            </a:r>
            <a:r>
              <a:rPr lang="sv-SE" sz="3200" dirty="0">
                <a:solidFill>
                  <a:srgbClr val="0070C0"/>
                </a:solidFill>
              </a:rPr>
              <a:t>Geografisk täckning och ålder på </a:t>
            </a:r>
            <a:r>
              <a:rPr lang="sv-SE" sz="3200" dirty="0" err="1">
                <a:solidFill>
                  <a:srgbClr val="0070C0"/>
                </a:solidFill>
              </a:rPr>
              <a:t>PCa</a:t>
            </a:r>
            <a:r>
              <a:rPr lang="sv-SE" sz="3200" dirty="0">
                <a:solidFill>
                  <a:srgbClr val="0070C0"/>
                </a:solidFill>
              </a:rPr>
              <a:t>-partners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3" name="Afbeelding 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24029BED-8CCA-1B4F-AF85-FD7DFDE28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AC1A00F-8A51-BC6E-3C87-CD05C6A9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0070E12-4709-8548-15C1-252B1A6FF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xmlns="" id="{04A70BB5-DE7A-CAC6-6D0E-F1B152B1B70D}"/>
              </a:ext>
            </a:extLst>
          </p:cNvPr>
          <p:cNvGraphicFramePr>
            <a:graphicFrameLocks/>
          </p:cNvGraphicFramePr>
          <p:nvPr/>
        </p:nvGraphicFramePr>
        <p:xfrm>
          <a:off x="0" y="902154"/>
          <a:ext cx="12192000" cy="515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B6DC84AE-AA3F-8F5C-C2FC-ED0030863E86}"/>
              </a:ext>
            </a:extLst>
          </p:cNvPr>
          <p:cNvSpPr txBox="1"/>
          <p:nvPr/>
        </p:nvSpPr>
        <p:spPr>
          <a:xfrm>
            <a:off x="3481330" y="1393512"/>
            <a:ext cx="80146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25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länder</a:t>
            </a:r>
            <a:endParaRPr lang="en-GB" sz="1200" dirty="0">
              <a:solidFill>
                <a:srgbClr val="0070C0"/>
              </a:solidFill>
            </a:endParaRPr>
          </a:p>
          <a:p>
            <a:r>
              <a:rPr lang="sv-SE" sz="2400" dirty="0">
                <a:solidFill>
                  <a:srgbClr val="0070C0"/>
                </a:solidFill>
              </a:rPr>
              <a:t>Partnernas medianålder vid slutförandet var </a:t>
            </a:r>
            <a:r>
              <a:rPr lang="sv-SE" sz="2400" b="1" dirty="0">
                <a:solidFill>
                  <a:srgbClr val="0070C0"/>
                </a:solidFill>
              </a:rPr>
              <a:t>68 år </a:t>
            </a:r>
            <a:r>
              <a:rPr lang="sv-SE" sz="2400" dirty="0">
                <a:solidFill>
                  <a:srgbClr val="0070C0"/>
                </a:solidFill>
              </a:rPr>
              <a:t>(IQR 62-73)</a:t>
            </a:r>
            <a:br>
              <a:rPr lang="sv-SE" sz="2400" dirty="0">
                <a:solidFill>
                  <a:srgbClr val="0070C0"/>
                </a:solidFill>
              </a:rPr>
            </a:br>
            <a:r>
              <a:rPr lang="en-GB" sz="2400" dirty="0" err="1">
                <a:solidFill>
                  <a:srgbClr val="0070C0"/>
                </a:solidFill>
              </a:rPr>
              <a:t>Partnernas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medianålder</a:t>
            </a:r>
            <a:r>
              <a:rPr lang="en-GB" sz="2400" dirty="0">
                <a:solidFill>
                  <a:srgbClr val="0070C0"/>
                </a:solidFill>
              </a:rPr>
              <a:t> vid </a:t>
            </a:r>
            <a:r>
              <a:rPr lang="en-GB" sz="2400" dirty="0" err="1">
                <a:solidFill>
                  <a:srgbClr val="0070C0"/>
                </a:solidFill>
              </a:rPr>
              <a:t>diagnos</a:t>
            </a:r>
            <a:r>
              <a:rPr lang="en-GB" sz="2400" dirty="0">
                <a:solidFill>
                  <a:srgbClr val="0070C0"/>
                </a:solidFill>
              </a:rPr>
              <a:t> var </a:t>
            </a:r>
            <a:r>
              <a:rPr lang="en-GB" sz="2400" b="1" dirty="0">
                <a:solidFill>
                  <a:srgbClr val="0070C0"/>
                </a:solidFill>
              </a:rPr>
              <a:t>61 </a:t>
            </a:r>
            <a:r>
              <a:rPr lang="en-GB" sz="2400" b="1" dirty="0" err="1">
                <a:solidFill>
                  <a:srgbClr val="0070C0"/>
                </a:solidFill>
              </a:rPr>
              <a:t>år</a:t>
            </a:r>
            <a:r>
              <a:rPr lang="en-GB" sz="2400" dirty="0">
                <a:solidFill>
                  <a:srgbClr val="0070C0"/>
                </a:solidFill>
              </a:rPr>
              <a:t> (IQR 55-67)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407D630F-37CA-8C48-DFE5-F00D485B13C8}"/>
              </a:ext>
            </a:extLst>
          </p:cNvPr>
          <p:cNvSpPr/>
          <p:nvPr/>
        </p:nvSpPr>
        <p:spPr>
          <a:xfrm>
            <a:off x="3068472" y="3244334"/>
            <a:ext cx="605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Medianåldern vid slutförandet av studien var 68 år (IQR 62-73)</a:t>
            </a:r>
          </a:p>
        </p:txBody>
      </p:sp>
    </p:spTree>
    <p:extLst>
      <p:ext uri="{BB962C8B-B14F-4D97-AF65-F5344CB8AC3E}">
        <p14:creationId xmlns:p14="http://schemas.microsoft.com/office/powerpoint/2010/main" val="32966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33776EE0-651C-4037-8699-5676EE9FD646}"/>
              </a:ext>
            </a:extLst>
          </p:cNvPr>
          <p:cNvSpPr txBox="1"/>
          <p:nvPr/>
        </p:nvSpPr>
        <p:spPr>
          <a:xfrm>
            <a:off x="3783456" y="80839"/>
            <a:ext cx="82028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    </a:t>
            </a:r>
            <a:r>
              <a:rPr lang="en-GB" sz="3600" dirty="0" err="1">
                <a:solidFill>
                  <a:srgbClr val="0070C0"/>
                </a:solidFill>
              </a:rPr>
              <a:t>Allmän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hälsa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err="1">
                <a:solidFill>
                  <a:srgbClr val="0070C0"/>
                </a:solidFill>
              </a:rPr>
              <a:t>PCa</a:t>
            </a:r>
            <a:r>
              <a:rPr lang="en-GB" sz="3600" dirty="0">
                <a:solidFill>
                  <a:srgbClr val="0070C0"/>
                </a:solidFill>
              </a:rPr>
              <a:t> partners 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xmlns="" id="{57DFFAA6-958E-68FF-A120-0D2372B17101}"/>
              </a:ext>
            </a:extLst>
          </p:cNvPr>
          <p:cNvSpPr/>
          <p:nvPr/>
        </p:nvSpPr>
        <p:spPr>
          <a:xfrm>
            <a:off x="638978" y="3856385"/>
            <a:ext cx="10972800" cy="1651000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0070C0"/>
                </a:solidFill>
                <a:latin typeface="VAGRounded LT Light"/>
              </a:rPr>
              <a:t>Respondenternas sammanfattande poäng för den fysiska komponenten </a:t>
            </a:r>
          </a:p>
          <a:p>
            <a:pPr algn="ctr"/>
            <a:r>
              <a:rPr lang="sv-SE" dirty="0">
                <a:solidFill>
                  <a:srgbClr val="0070C0"/>
                </a:solidFill>
                <a:latin typeface="VAGRounded LT Light"/>
              </a:rPr>
              <a:t>är något lägre än populationsnormpoängen</a:t>
            </a:r>
            <a:r>
              <a:rPr lang="en-GB" dirty="0">
                <a:solidFill>
                  <a:srgbClr val="0070C0"/>
                </a:solidFill>
                <a:latin typeface="VAGRounded LT Light"/>
              </a:rPr>
              <a:t>. </a:t>
            </a:r>
          </a:p>
          <a:p>
            <a:pPr algn="ctr"/>
            <a:endParaRPr lang="en-GB" dirty="0">
              <a:solidFill>
                <a:srgbClr val="0070C0"/>
              </a:solidFill>
              <a:latin typeface="VAGRounded LT Light"/>
            </a:endParaRPr>
          </a:p>
          <a:p>
            <a:pPr algn="ctr"/>
            <a:r>
              <a:rPr lang="sv-SE" dirty="0">
                <a:solidFill>
                  <a:srgbClr val="0070C0"/>
                </a:solidFill>
                <a:latin typeface="VAGRounded LT Light"/>
              </a:rPr>
              <a:t>Den mentala komponentens sammanfattande poäng </a:t>
            </a:r>
          </a:p>
          <a:p>
            <a:pPr algn="ctr"/>
            <a:r>
              <a:rPr lang="sv-SE" dirty="0">
                <a:solidFill>
                  <a:srgbClr val="0070C0"/>
                </a:solidFill>
                <a:latin typeface="VAGRounded LT Light"/>
              </a:rPr>
              <a:t>är lika med populationsnormpoängen</a:t>
            </a:r>
            <a:r>
              <a:rPr lang="en-GB" dirty="0">
                <a:solidFill>
                  <a:srgbClr val="0070C0"/>
                </a:solidFill>
                <a:latin typeface="VAGRounded LT Light"/>
              </a:rPr>
              <a:t>. 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DF6172A1-316C-42BC-7553-A19F09823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F4171FD-8EA5-1EA4-A017-112A049DF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1F8183F7-BA84-D709-8836-395592B2D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51579"/>
              </p:ext>
            </p:extLst>
          </p:nvPr>
        </p:nvGraphicFramePr>
        <p:xfrm>
          <a:off x="638978" y="1823734"/>
          <a:ext cx="109728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232">
                  <a:extLst>
                    <a:ext uri="{9D8B030D-6E8A-4147-A177-3AD203B41FA5}">
                      <a16:colId xmlns:a16="http://schemas.microsoft.com/office/drawing/2014/main" xmlns="" val="1286435962"/>
                    </a:ext>
                  </a:extLst>
                </a:gridCol>
                <a:gridCol w="2996588">
                  <a:extLst>
                    <a:ext uri="{9D8B030D-6E8A-4147-A177-3AD203B41FA5}">
                      <a16:colId xmlns:a16="http://schemas.microsoft.com/office/drawing/2014/main" xmlns="" val="1700758379"/>
                    </a:ext>
                  </a:extLst>
                </a:gridCol>
                <a:gridCol w="2599980">
                  <a:extLst>
                    <a:ext uri="{9D8B030D-6E8A-4147-A177-3AD203B41FA5}">
                      <a16:colId xmlns:a16="http://schemas.microsoft.com/office/drawing/2014/main" xmlns="" val="1450629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Allmän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hälsa</a:t>
                      </a:r>
                      <a:r>
                        <a:rPr lang="en-US" dirty="0"/>
                        <a:t>– SF12v2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EU-</a:t>
                      </a:r>
                      <a:r>
                        <a:rPr lang="en-US" dirty="0" err="1"/>
                        <a:t>ProPER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Population normpoäng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48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Sammanfattande poäng för fysisk komponent </a:t>
                      </a:r>
                      <a:r>
                        <a:rPr lang="en-US" dirty="0"/>
                        <a:t>(PCS) </a:t>
                      </a:r>
                    </a:p>
                    <a:p>
                      <a:r>
                        <a:rPr lang="en-US" dirty="0"/>
                        <a:t>Median (IQR)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 (37-45)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85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Sammanfattande poäng för mental komponent </a:t>
                      </a:r>
                      <a:r>
                        <a:rPr lang="en-US" baseline="0" dirty="0"/>
                        <a:t>(MCS) </a:t>
                      </a:r>
                    </a:p>
                    <a:p>
                      <a:r>
                        <a:rPr lang="en-US" baseline="0" dirty="0"/>
                        <a:t>Median (IQR)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 (42-59)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392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5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B2D940-24C6-9CD0-A3C5-9BE948C6C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A25A958E-A6B3-3776-2D29-9EA26834C69B}"/>
              </a:ext>
            </a:extLst>
          </p:cNvPr>
          <p:cNvSpPr txBox="1"/>
          <p:nvPr/>
        </p:nvSpPr>
        <p:spPr>
          <a:xfrm>
            <a:off x="174895" y="3314618"/>
            <a:ext cx="51402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Min partner och jag kan öppet prata om hans </a:t>
            </a:r>
            <a:r>
              <a:rPr lang="sv-SE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PCa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C5BD01D7-5C73-9CCA-FE58-FECBDCCD650E}"/>
              </a:ext>
            </a:extLst>
          </p:cNvPr>
          <p:cNvSpPr txBox="1"/>
          <p:nvPr/>
        </p:nvSpPr>
        <p:spPr>
          <a:xfrm>
            <a:off x="174896" y="2056959"/>
            <a:ext cx="5292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Vår kommunikation är sämre sedan han fick </a:t>
            </a:r>
            <a:b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sv-SE" sz="16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PCa</a:t>
            </a:r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-diagnos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C10BF887-2DE3-9557-D301-CF98B7AE1767}"/>
              </a:ext>
            </a:extLst>
          </p:cNvPr>
          <p:cNvSpPr txBox="1"/>
          <p:nvPr/>
        </p:nvSpPr>
        <p:spPr>
          <a:xfrm>
            <a:off x="174895" y="4473125"/>
            <a:ext cx="51402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0070C0"/>
                </a:solidFill>
                <a:latin typeface="Cambria" panose="02040503050406030204" pitchFamily="18" charset="0"/>
              </a:rPr>
              <a:t>Vi pratar (eller kan prata) om döden</a:t>
            </a:r>
            <a:r>
              <a:rPr lang="en-US" sz="1600" b="1" i="0" u="none" strike="noStrike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nl-BE" sz="1600" dirty="0">
              <a:solidFill>
                <a:srgbClr val="007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E7BD1A3-B3BD-E68F-76C9-D5F2E756E5C1}"/>
              </a:ext>
            </a:extLst>
          </p:cNvPr>
          <p:cNvSpPr txBox="1">
            <a:spLocks/>
          </p:cNvSpPr>
          <p:nvPr/>
        </p:nvSpPr>
        <p:spPr>
          <a:xfrm>
            <a:off x="3783455" y="40378"/>
            <a:ext cx="8314761" cy="83017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3600" dirty="0">
                <a:solidFill>
                  <a:srgbClr val="002060"/>
                </a:solidFill>
                <a:latin typeface="VAGRounded LT Light" panose="02000403040000020004" pitchFamily="2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VAGRounded LT Light" panose="02000403040000020004" pitchFamily="2" charset="0"/>
              </a:rPr>
              <a:t>Kommunikation</a:t>
            </a:r>
            <a:r>
              <a:rPr lang="en-GB" sz="3600" dirty="0">
                <a:solidFill>
                  <a:srgbClr val="0070C0"/>
                </a:solidFill>
                <a:latin typeface="VAGRounded LT Light" panose="02000403040000020004" pitchFamily="2" charset="0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VAGRounded LT Light" panose="02000403040000020004" pitchFamily="2" charset="0"/>
              </a:rPr>
              <a:t>mellan</a:t>
            </a:r>
            <a:r>
              <a:rPr lang="en-GB" sz="3600" dirty="0">
                <a:solidFill>
                  <a:srgbClr val="0070C0"/>
                </a:solidFill>
                <a:latin typeface="VAGRounded LT Light" panose="02000403040000020004" pitchFamily="2" charset="0"/>
              </a:rPr>
              <a:t> partners</a:t>
            </a:r>
          </a:p>
        </p:txBody>
      </p:sp>
      <p:pic>
        <p:nvPicPr>
          <p:cNvPr id="40" name="Afbeelding 39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F00E0744-117B-7DB7-DDC0-DF1BD9149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xmlns="" id="{B16A7C04-902A-34FF-FEAC-FFAF983AA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xmlns="" id="{9B8A5A92-29AB-B6D2-7BF4-CC353520A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xmlns="" id="{D2BB511D-3423-D02D-3FF8-545D45B8F38C}"/>
              </a:ext>
            </a:extLst>
          </p:cNvPr>
          <p:cNvSpPr/>
          <p:nvPr/>
        </p:nvSpPr>
        <p:spPr>
          <a:xfrm>
            <a:off x="174895" y="5354426"/>
            <a:ext cx="11842209" cy="595983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70C0"/>
                </a:solidFill>
                <a:latin typeface="VAGRounded LT Light"/>
              </a:rPr>
              <a:t>Upp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 till </a:t>
            </a:r>
            <a:r>
              <a:rPr lang="en-GB" sz="2400" b="1" dirty="0">
                <a:solidFill>
                  <a:srgbClr val="0070C0"/>
                </a:solidFill>
                <a:latin typeface="VAGRounded LT Light"/>
              </a:rPr>
              <a:t>89%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 </a:t>
            </a:r>
            <a:r>
              <a:rPr lang="sv-SE" sz="2400" dirty="0">
                <a:solidFill>
                  <a:srgbClr val="0070C0"/>
                </a:solidFill>
                <a:latin typeface="VAGRounded LT Light"/>
              </a:rPr>
              <a:t>deklarerar god kommunikation och partners kan prata öppet om </a:t>
            </a:r>
            <a:r>
              <a:rPr lang="sv-SE" sz="2400" dirty="0" err="1">
                <a:solidFill>
                  <a:srgbClr val="0070C0"/>
                </a:solidFill>
                <a:latin typeface="VAGRounded LT Light"/>
              </a:rPr>
              <a:t>PCa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0B9A374-899E-55D4-2A8D-3B36EDEF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887" y="2099773"/>
            <a:ext cx="6487220" cy="40918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14DDD598-49B9-E7F6-CE16-88DD9996F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887" y="3251132"/>
            <a:ext cx="6487218" cy="40918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4456895E-F053-FB01-BC45-0861B588C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9887" y="4402491"/>
            <a:ext cx="6487218" cy="40918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61829C09-6280-45B0-19EC-B1F2FDD2A8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9665" y="1004136"/>
            <a:ext cx="4108551" cy="239224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xmlns="" id="{987FBA85-19AA-96A3-34D4-B5163ACDE745}"/>
              </a:ext>
            </a:extLst>
          </p:cNvPr>
          <p:cNvSpPr/>
          <p:nvPr/>
        </p:nvSpPr>
        <p:spPr>
          <a:xfrm>
            <a:off x="5315190" y="3035893"/>
            <a:ext cx="6224714" cy="839665"/>
          </a:xfrm>
          <a:prstGeom prst="ellipse">
            <a:avLst/>
          </a:prstGeom>
          <a:solidFill>
            <a:srgbClr val="00B050">
              <a:alpha val="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9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900799-7A7A-0C9D-B208-64793093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D184B635-0756-CDB3-01C8-29F34081EF80}"/>
              </a:ext>
            </a:extLst>
          </p:cNvPr>
          <p:cNvSpPr txBox="1"/>
          <p:nvPr/>
        </p:nvSpPr>
        <p:spPr>
          <a:xfrm>
            <a:off x="650631" y="1890218"/>
            <a:ext cx="472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med </a:t>
            </a:r>
            <a:r>
              <a:rPr lang="en-US" sz="20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våra</a:t>
            </a:r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 barn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xmlns="" id="{4DD107A5-AF90-A743-8EB4-3923C3F49DAC}"/>
              </a:ext>
            </a:extLst>
          </p:cNvPr>
          <p:cNvSpPr txBox="1"/>
          <p:nvPr/>
        </p:nvSpPr>
        <p:spPr>
          <a:xfrm>
            <a:off x="650630" y="3083029"/>
            <a:ext cx="4817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med </a:t>
            </a:r>
            <a:r>
              <a:rPr lang="en-US" sz="20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familjekretsen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xmlns="" id="{C2197953-5DAF-F199-5067-A667981C0B58}"/>
              </a:ext>
            </a:extLst>
          </p:cNvPr>
          <p:cNvSpPr txBox="1"/>
          <p:nvPr/>
        </p:nvSpPr>
        <p:spPr>
          <a:xfrm>
            <a:off x="650630" y="4452112"/>
            <a:ext cx="48171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med </a:t>
            </a:r>
            <a:r>
              <a:rPr lang="en-US" sz="20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vänner</a:t>
            </a:r>
            <a:endParaRPr lang="nl-BE" sz="2000" dirty="0">
              <a:solidFill>
                <a:srgbClr val="007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010F041-A3FA-8CBD-A6AC-8382D9A66F25}"/>
              </a:ext>
            </a:extLst>
          </p:cNvPr>
          <p:cNvSpPr txBox="1">
            <a:spLocks/>
          </p:cNvSpPr>
          <p:nvPr/>
        </p:nvSpPr>
        <p:spPr>
          <a:xfrm>
            <a:off x="3783455" y="18344"/>
            <a:ext cx="8240090" cy="83017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3600" dirty="0">
                <a:solidFill>
                  <a:srgbClr val="002060"/>
                </a:solidFill>
                <a:latin typeface="VAGRounded LT Light" panose="02000403040000020004" pitchFamily="2" charset="0"/>
              </a:rPr>
              <a:t> </a:t>
            </a:r>
            <a:r>
              <a:rPr lang="sv-SE" sz="3600" dirty="0">
                <a:solidFill>
                  <a:srgbClr val="0070C0"/>
                </a:solidFill>
                <a:latin typeface="VAGRounded LT Light" panose="02000403040000020004" pitchFamily="2" charset="0"/>
              </a:rPr>
              <a:t>Att dela med sig av diagnosen </a:t>
            </a:r>
            <a:r>
              <a:rPr lang="sv-SE" sz="3600" dirty="0" err="1">
                <a:solidFill>
                  <a:srgbClr val="0070C0"/>
                </a:solidFill>
                <a:latin typeface="VAGRounded LT Light" panose="02000403040000020004" pitchFamily="2" charset="0"/>
              </a:rPr>
              <a:t>Pca</a:t>
            </a:r>
            <a:endParaRPr lang="en-GB" sz="3600" dirty="0">
              <a:solidFill>
                <a:srgbClr val="0070C0"/>
              </a:solidFill>
              <a:latin typeface="VAGRounded LT Light" panose="02000403040000020004" pitchFamily="2" charset="0"/>
            </a:endParaRPr>
          </a:p>
        </p:txBody>
      </p:sp>
      <p:pic>
        <p:nvPicPr>
          <p:cNvPr id="40" name="Afbeelding 39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xmlns="" id="{AF361D75-EAC8-5F95-7148-26CAF5B5F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6235454"/>
            <a:ext cx="890144" cy="535115"/>
          </a:xfrm>
          <a:prstGeom prst="rect">
            <a:avLst/>
          </a:prstGeom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xmlns="" id="{CB616FFE-5089-4ECB-370B-A4C37BFA1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99" y="6275190"/>
            <a:ext cx="1326241" cy="455641"/>
          </a:xfrm>
          <a:prstGeom prst="rect">
            <a:avLst/>
          </a:prstGeom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xmlns="" id="{3A267B3A-8C93-6326-81AA-AA37B2BA3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83" y="6235454"/>
            <a:ext cx="1242332" cy="595983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xmlns="" id="{CA473363-2CBD-C0DA-17BF-32C03B7479E8}"/>
              </a:ext>
            </a:extLst>
          </p:cNvPr>
          <p:cNvSpPr/>
          <p:nvPr/>
        </p:nvSpPr>
        <p:spPr>
          <a:xfrm>
            <a:off x="796436" y="5332324"/>
            <a:ext cx="10599127" cy="595983"/>
          </a:xfrm>
          <a:prstGeom prst="roundRect">
            <a:avLst/>
          </a:prstGeom>
          <a:solidFill>
            <a:srgbClr val="00B0F0">
              <a:alpha val="15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70C0"/>
                </a:solidFill>
                <a:latin typeface="VAGRounded LT Light"/>
              </a:rPr>
              <a:t>9 out of 10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 dela </a:t>
            </a:r>
            <a:r>
              <a:rPr lang="en-GB" sz="2400" dirty="0" err="1">
                <a:solidFill>
                  <a:srgbClr val="0070C0"/>
                </a:solidFill>
                <a:latin typeface="VAGRounded LT Light"/>
              </a:rPr>
              <a:t>diagnosen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 med barn/</a:t>
            </a:r>
            <a:r>
              <a:rPr lang="en-GB" sz="2400" dirty="0" err="1">
                <a:solidFill>
                  <a:srgbClr val="0070C0"/>
                </a:solidFill>
                <a:latin typeface="VAGRounded LT Light"/>
              </a:rPr>
              <a:t>familj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/</a:t>
            </a:r>
            <a:r>
              <a:rPr lang="en-GB" sz="2400" dirty="0" err="1">
                <a:solidFill>
                  <a:srgbClr val="0070C0"/>
                </a:solidFill>
                <a:latin typeface="VAGRounded LT Light"/>
              </a:rPr>
              <a:t>vänner</a:t>
            </a:r>
            <a:r>
              <a:rPr lang="en-GB" sz="2400" dirty="0">
                <a:solidFill>
                  <a:srgbClr val="0070C0"/>
                </a:solidFill>
                <a:latin typeface="VAGRounded LT Light"/>
              </a:rPr>
              <a:t>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BF2C852A-FAB5-7D2C-2BD8-1B5220744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199" y="1829284"/>
            <a:ext cx="6462346" cy="4106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1AC0777F-36E0-8B2A-F8BD-756EB6384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199" y="3094246"/>
            <a:ext cx="6462346" cy="4106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C940C978-5C91-ED5C-A46C-A6FA0BAE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199" y="4452112"/>
            <a:ext cx="6462346" cy="41067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27E3738A-9805-D73B-73CA-DCFDD13189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9665" y="1004136"/>
            <a:ext cx="4108551" cy="2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735</Words>
  <Application>Microsoft Office PowerPoint</Application>
  <PresentationFormat>Bredbild</PresentationFormat>
  <Paragraphs>131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7" baseType="lpstr">
      <vt:lpstr>Apercu Regular</vt:lpstr>
      <vt:lpstr>Arial</vt:lpstr>
      <vt:lpstr>Calibri</vt:lpstr>
      <vt:lpstr>Calibri Light</vt:lpstr>
      <vt:lpstr>Cambria</vt:lpstr>
      <vt:lpstr>Geneva</vt:lpstr>
      <vt:lpstr>VAGRounded LT Light</vt:lpstr>
      <vt:lpstr>Wingdings</vt:lpstr>
      <vt:lpstr>Office Theme</vt:lpstr>
      <vt:lpstr>Att leva med en prostatacancerpatient Verkliga bevis från Europa Uomo Prostatacancer Partners i Europa Forskning    Andre Deschamps</vt:lpstr>
      <vt:lpstr>Redogörelse av intressekonflikt  EU-ProPER-studien sponsras av 7 läkemedelsföretag.
De har inte haft någon roll eller något inflytande i någon aspekt av studien, och så kommer det att förbli. 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Hesston</dc:creator>
  <cp:lastModifiedBy>Börje</cp:lastModifiedBy>
  <cp:revision>36</cp:revision>
  <dcterms:created xsi:type="dcterms:W3CDTF">2022-10-21T14:48:47Z</dcterms:created>
  <dcterms:modified xsi:type="dcterms:W3CDTF">2024-08-17T06:24:52Z</dcterms:modified>
</cp:coreProperties>
</file>